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Lst>
  <p:sldSz cx="9144000" cy="6858000" type="screen4x3"/>
  <p:notesSz cx="6811963" cy="994251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6" autoAdjust="0"/>
    <p:restoredTop sz="94660"/>
  </p:normalViewPr>
  <p:slideViewPr>
    <p:cSldViewPr>
      <p:cViewPr>
        <p:scale>
          <a:sx n="110" d="100"/>
          <a:sy n="110" d="100"/>
        </p:scale>
        <p:origin x="-432" y="-78"/>
      </p:cViewPr>
      <p:guideLst>
        <p:guide orient="horz" pos="2160"/>
        <p:guide pos="2880"/>
      </p:guideLst>
    </p:cSldViewPr>
  </p:slideViewPr>
  <p:notesTextViewPr>
    <p:cViewPr>
      <p:scale>
        <a:sx n="100" d="100"/>
        <a:sy n="100" d="100"/>
      </p:scale>
      <p:origin x="0" y="0"/>
    </p:cViewPr>
  </p:notesTextViewPr>
  <p:sorterViewPr>
    <p:cViewPr>
      <p:scale>
        <a:sx n="67" d="100"/>
        <a:sy n="67"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2593" cy="497603"/>
          </a:xfrm>
          <a:prstGeom prst="rect">
            <a:avLst/>
          </a:prstGeom>
        </p:spPr>
        <p:txBody>
          <a:bodyPr vert="horz" lIns="91595" tIns="45798" rIns="91595" bIns="45798" rtlCol="0"/>
          <a:lstStyle>
            <a:lvl1pPr algn="l">
              <a:defRPr sz="1200"/>
            </a:lvl1pPr>
          </a:lstStyle>
          <a:p>
            <a:endParaRPr lang="tr-TR"/>
          </a:p>
        </p:txBody>
      </p:sp>
      <p:sp>
        <p:nvSpPr>
          <p:cNvPr id="3" name="2 Veri Yer Tutucusu"/>
          <p:cNvSpPr>
            <a:spLocks noGrp="1"/>
          </p:cNvSpPr>
          <p:nvPr>
            <p:ph type="dt" sz="quarter" idx="1"/>
          </p:nvPr>
        </p:nvSpPr>
        <p:spPr>
          <a:xfrm>
            <a:off x="3857780" y="0"/>
            <a:ext cx="2952593" cy="497603"/>
          </a:xfrm>
          <a:prstGeom prst="rect">
            <a:avLst/>
          </a:prstGeom>
        </p:spPr>
        <p:txBody>
          <a:bodyPr vert="horz" lIns="91595" tIns="45798" rIns="91595" bIns="45798" rtlCol="0"/>
          <a:lstStyle>
            <a:lvl1pPr algn="r">
              <a:defRPr sz="1200"/>
            </a:lvl1pPr>
          </a:lstStyle>
          <a:p>
            <a:fld id="{C9DE1750-3AD3-4EDA-A3B8-A8BFF08A5B5E}" type="datetimeFigureOut">
              <a:rPr lang="tr-TR" smtClean="0"/>
              <a:pPr/>
              <a:t>09.04.2013</a:t>
            </a:fld>
            <a:endParaRPr lang="tr-TR"/>
          </a:p>
        </p:txBody>
      </p:sp>
      <p:sp>
        <p:nvSpPr>
          <p:cNvPr id="4" name="3 Altbilgi Yer Tutucusu"/>
          <p:cNvSpPr>
            <a:spLocks noGrp="1"/>
          </p:cNvSpPr>
          <p:nvPr>
            <p:ph type="ftr" sz="quarter" idx="2"/>
          </p:nvPr>
        </p:nvSpPr>
        <p:spPr>
          <a:xfrm>
            <a:off x="0" y="9443321"/>
            <a:ext cx="2952593" cy="497603"/>
          </a:xfrm>
          <a:prstGeom prst="rect">
            <a:avLst/>
          </a:prstGeom>
        </p:spPr>
        <p:txBody>
          <a:bodyPr vert="horz" lIns="91595" tIns="45798" rIns="91595" bIns="45798" rtlCol="0" anchor="b"/>
          <a:lstStyle>
            <a:lvl1pPr algn="l">
              <a:defRPr sz="1200"/>
            </a:lvl1pPr>
          </a:lstStyle>
          <a:p>
            <a:endParaRPr lang="tr-TR"/>
          </a:p>
        </p:txBody>
      </p:sp>
      <p:sp>
        <p:nvSpPr>
          <p:cNvPr id="5" name="4 Slayt Numarası Yer Tutucusu"/>
          <p:cNvSpPr>
            <a:spLocks noGrp="1"/>
          </p:cNvSpPr>
          <p:nvPr>
            <p:ph type="sldNum" sz="quarter" idx="3"/>
          </p:nvPr>
        </p:nvSpPr>
        <p:spPr>
          <a:xfrm>
            <a:off x="3857780" y="9443321"/>
            <a:ext cx="2952593" cy="497603"/>
          </a:xfrm>
          <a:prstGeom prst="rect">
            <a:avLst/>
          </a:prstGeom>
        </p:spPr>
        <p:txBody>
          <a:bodyPr vert="horz" lIns="91595" tIns="45798" rIns="91595" bIns="45798" rtlCol="0" anchor="b"/>
          <a:lstStyle>
            <a:lvl1pPr algn="r">
              <a:defRPr sz="1200"/>
            </a:lvl1pPr>
          </a:lstStyle>
          <a:p>
            <a:fld id="{AD397C75-1C38-40F1-A537-7BDDC899808A}" type="slidenum">
              <a:rPr lang="tr-TR" smtClean="0"/>
              <a:pPr/>
              <a:t>‹#›</a:t>
            </a:fld>
            <a:endParaRPr lang="tr-TR"/>
          </a:p>
        </p:txBody>
      </p:sp>
    </p:spTree>
    <p:extLst>
      <p:ext uri="{BB962C8B-B14F-4D97-AF65-F5344CB8AC3E}">
        <p14:creationId xmlns:p14="http://schemas.microsoft.com/office/powerpoint/2010/main" xmlns="" val="1647929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51850" cy="497125"/>
          </a:xfrm>
          <a:prstGeom prst="rect">
            <a:avLst/>
          </a:prstGeom>
        </p:spPr>
        <p:txBody>
          <a:bodyPr vert="horz" lIns="91595" tIns="45798" rIns="91595" bIns="45798"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58537" y="1"/>
            <a:ext cx="2951850" cy="497125"/>
          </a:xfrm>
          <a:prstGeom prst="rect">
            <a:avLst/>
          </a:prstGeom>
        </p:spPr>
        <p:txBody>
          <a:bodyPr vert="horz" lIns="91595" tIns="45798" rIns="91595" bIns="45798" rtlCol="0"/>
          <a:lstStyle>
            <a:lvl1pPr algn="r" fontAlgn="auto">
              <a:spcBef>
                <a:spcPts val="0"/>
              </a:spcBef>
              <a:spcAft>
                <a:spcPts val="0"/>
              </a:spcAft>
              <a:defRPr sz="1200">
                <a:latin typeface="+mn-lt"/>
                <a:cs typeface="+mn-cs"/>
              </a:defRPr>
            </a:lvl1pPr>
          </a:lstStyle>
          <a:p>
            <a:pPr>
              <a:defRPr/>
            </a:pPr>
            <a:fld id="{152C4A03-048F-4ABF-A57E-D39A816902F4}" type="datetimeFigureOut">
              <a:rPr lang="tr-TR"/>
              <a:pPr>
                <a:defRPr/>
              </a:pPr>
              <a:t>09.04.2013</a:t>
            </a:fld>
            <a:endParaRPr lang="tr-TR"/>
          </a:p>
        </p:txBody>
      </p:sp>
      <p:sp>
        <p:nvSpPr>
          <p:cNvPr id="4" name="3 Slayt Görüntüsü Yer Tutucusu"/>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1595" tIns="45798" rIns="91595" bIns="45798" rtlCol="0" anchor="ctr"/>
          <a:lstStyle/>
          <a:p>
            <a:pPr lvl="0"/>
            <a:endParaRPr lang="tr-TR" noProof="0"/>
          </a:p>
        </p:txBody>
      </p:sp>
      <p:sp>
        <p:nvSpPr>
          <p:cNvPr id="5" name="4 Not Yer Tutucusu"/>
          <p:cNvSpPr>
            <a:spLocks noGrp="1"/>
          </p:cNvSpPr>
          <p:nvPr>
            <p:ph type="body" sz="quarter" idx="3"/>
          </p:nvPr>
        </p:nvSpPr>
        <p:spPr>
          <a:xfrm>
            <a:off x="681197" y="4722694"/>
            <a:ext cx="5449570" cy="4474131"/>
          </a:xfrm>
          <a:prstGeom prst="rect">
            <a:avLst/>
          </a:prstGeom>
        </p:spPr>
        <p:txBody>
          <a:bodyPr vert="horz" lIns="91595" tIns="45798" rIns="91595" bIns="45798"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1" y="9443663"/>
            <a:ext cx="2951850" cy="497125"/>
          </a:xfrm>
          <a:prstGeom prst="rect">
            <a:avLst/>
          </a:prstGeom>
        </p:spPr>
        <p:txBody>
          <a:bodyPr vert="horz" lIns="91595" tIns="45798" rIns="91595" bIns="45798"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58537" y="9443663"/>
            <a:ext cx="2951850" cy="497125"/>
          </a:xfrm>
          <a:prstGeom prst="rect">
            <a:avLst/>
          </a:prstGeom>
        </p:spPr>
        <p:txBody>
          <a:bodyPr vert="horz" lIns="91595" tIns="45798" rIns="91595" bIns="45798" rtlCol="0" anchor="b"/>
          <a:lstStyle>
            <a:lvl1pPr algn="r" fontAlgn="auto">
              <a:spcBef>
                <a:spcPts val="0"/>
              </a:spcBef>
              <a:spcAft>
                <a:spcPts val="0"/>
              </a:spcAft>
              <a:defRPr sz="1200">
                <a:latin typeface="+mn-lt"/>
                <a:cs typeface="+mn-cs"/>
              </a:defRPr>
            </a:lvl1pPr>
          </a:lstStyle>
          <a:p>
            <a:pPr>
              <a:defRPr/>
            </a:pPr>
            <a:fld id="{D8C77680-6A58-4AF6-A1EF-2B1312943C3C}" type="slidenum">
              <a:rPr lang="tr-TR"/>
              <a:pPr>
                <a:defRPr/>
              </a:pPr>
              <a:t>‹#›</a:t>
            </a:fld>
            <a:endParaRPr lang="tr-TR"/>
          </a:p>
        </p:txBody>
      </p:sp>
    </p:spTree>
    <p:extLst>
      <p:ext uri="{BB962C8B-B14F-4D97-AF65-F5344CB8AC3E}">
        <p14:creationId xmlns:p14="http://schemas.microsoft.com/office/powerpoint/2010/main" xmlns="" val="1833598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709D50C-1DA6-4B0A-B228-DA58775F9AE8}" type="slidenum">
              <a:rPr lang="en-US" smtClean="0"/>
              <a:pPr/>
              <a:t>39</a:t>
            </a:fld>
            <a:endParaRPr lang="en-US" smtClean="0"/>
          </a:p>
        </p:txBody>
      </p:sp>
      <p:sp>
        <p:nvSpPr>
          <p:cNvPr id="76803" name="Rectangle 2"/>
          <p:cNvSpPr>
            <a:spLocks noChangeArrowheads="1" noTextEdit="1"/>
          </p:cNvSpPr>
          <p:nvPr>
            <p:ph type="sldImg"/>
          </p:nvPr>
        </p:nvSpPr>
        <p:spPr>
          <a:xfrm>
            <a:off x="919163" y="746125"/>
            <a:ext cx="4973637" cy="3729038"/>
          </a:xfrm>
          <a:ln/>
        </p:spPr>
      </p:sp>
      <p:sp>
        <p:nvSpPr>
          <p:cNvPr id="7680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A24E9A8-54C8-4BE1-BB78-B34031AA469F}" type="slidenum">
              <a:rPr lang="en-US" smtClean="0"/>
              <a:pPr/>
              <a:t>40</a:t>
            </a:fld>
            <a:endParaRPr lang="en-US" smtClean="0"/>
          </a:p>
        </p:txBody>
      </p:sp>
      <p:sp>
        <p:nvSpPr>
          <p:cNvPr id="77827" name="Rectangle 2"/>
          <p:cNvSpPr>
            <a:spLocks noChangeArrowheads="1" noTextEdit="1"/>
          </p:cNvSpPr>
          <p:nvPr>
            <p:ph type="sldImg"/>
          </p:nvPr>
        </p:nvSpPr>
        <p:spPr>
          <a:xfrm>
            <a:off x="919163" y="746125"/>
            <a:ext cx="4973637" cy="3729038"/>
          </a:xfrm>
          <a:ln/>
        </p:spPr>
      </p:sp>
      <p:sp>
        <p:nvSpPr>
          <p:cNvPr id="7782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C584751-3D0D-4215-B597-365F1D63D3A3}" type="slidenum">
              <a:rPr lang="en-US" smtClean="0"/>
              <a:pPr/>
              <a:t>45</a:t>
            </a:fld>
            <a:endParaRPr lang="en-US" smtClean="0"/>
          </a:p>
        </p:txBody>
      </p:sp>
      <p:sp>
        <p:nvSpPr>
          <p:cNvPr id="78851" name="Rectangle 2"/>
          <p:cNvSpPr>
            <a:spLocks noChangeArrowheads="1" noTextEdit="1"/>
          </p:cNvSpPr>
          <p:nvPr>
            <p:ph type="sldImg"/>
          </p:nvPr>
        </p:nvSpPr>
        <p:spPr>
          <a:xfrm>
            <a:off x="919163" y="746125"/>
            <a:ext cx="4973637" cy="3729038"/>
          </a:xfrm>
          <a:ln/>
        </p:spPr>
      </p:sp>
      <p:sp>
        <p:nvSpPr>
          <p:cNvPr id="7885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37B3F0A-0ECF-4285-9D83-564A8840CB13}" type="slidenum">
              <a:rPr lang="en-US" smtClean="0"/>
              <a:pPr/>
              <a:t>46</a:t>
            </a:fld>
            <a:endParaRPr lang="en-US" smtClean="0"/>
          </a:p>
        </p:txBody>
      </p:sp>
      <p:sp>
        <p:nvSpPr>
          <p:cNvPr id="79875" name="Rectangle 2"/>
          <p:cNvSpPr>
            <a:spLocks noChangeArrowheads="1" noTextEdit="1"/>
          </p:cNvSpPr>
          <p:nvPr>
            <p:ph type="sldImg"/>
          </p:nvPr>
        </p:nvSpPr>
        <p:spPr>
          <a:xfrm>
            <a:off x="919163" y="746125"/>
            <a:ext cx="4973637" cy="3729038"/>
          </a:xfrm>
          <a:ln/>
        </p:spPr>
      </p:sp>
      <p:sp>
        <p:nvSpPr>
          <p:cNvPr id="7987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77BF265-BD3E-4E0B-A19C-44B751337F02}" type="slidenum">
              <a:rPr lang="en-US" smtClean="0"/>
              <a:pPr/>
              <a:t>47</a:t>
            </a:fld>
            <a:endParaRPr lang="en-US" smtClean="0"/>
          </a:p>
        </p:txBody>
      </p:sp>
      <p:sp>
        <p:nvSpPr>
          <p:cNvPr id="80899" name="Rectangle 2"/>
          <p:cNvSpPr>
            <a:spLocks noChangeArrowheads="1" noTextEdit="1"/>
          </p:cNvSpPr>
          <p:nvPr>
            <p:ph type="sldImg"/>
          </p:nvPr>
        </p:nvSpPr>
        <p:spPr>
          <a:xfrm>
            <a:off x="919163" y="746125"/>
            <a:ext cx="4973637" cy="3729038"/>
          </a:xfrm>
          <a:ln/>
        </p:spPr>
      </p:sp>
      <p:sp>
        <p:nvSpPr>
          <p:cNvPr id="8090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47DE3DD-BC26-4CEA-A66E-73DD6509FA19}" type="slidenum">
              <a:rPr lang="en-US" smtClean="0"/>
              <a:pPr/>
              <a:t>48</a:t>
            </a:fld>
            <a:endParaRPr lang="en-US" smtClean="0"/>
          </a:p>
        </p:txBody>
      </p:sp>
      <p:sp>
        <p:nvSpPr>
          <p:cNvPr id="81923" name="Rectangle 2"/>
          <p:cNvSpPr>
            <a:spLocks noChangeArrowheads="1" noTextEdit="1"/>
          </p:cNvSpPr>
          <p:nvPr>
            <p:ph type="sldImg"/>
          </p:nvPr>
        </p:nvSpPr>
        <p:spPr>
          <a:xfrm>
            <a:off x="919163" y="746125"/>
            <a:ext cx="4973637" cy="3729038"/>
          </a:xfrm>
          <a:ln/>
        </p:spPr>
      </p:sp>
      <p:sp>
        <p:nvSpPr>
          <p:cNvPr id="8192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F8536595-E675-487C-8EB9-E6BA02510663}" type="datetime1">
              <a:rPr lang="tr-TR"/>
              <a:pPr>
                <a:defRPr/>
              </a:pPr>
              <a:t>09.04.2013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A9660A4-D9CD-4E5B-83FF-FD92B275460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85800" y="609600"/>
            <a:ext cx="7772400" cy="5486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3344764D-EEA5-45D9-A333-F0F2CBA0EF85}"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0D83666-BF72-47BE-BABE-26C6EA6DA86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685800" y="609600"/>
            <a:ext cx="7772400" cy="11430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685800" y="19812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812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85800" y="41148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41148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0495EF5A-E130-43CB-80EC-D40046623C72}"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E330931-0132-4A45-809E-1FBE1A87FFB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B439E23-50D3-48B9-B0A5-B463FC30E31E}"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685800" y="1981200"/>
            <a:ext cx="7772400" cy="4114800"/>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057919D-254F-44D5-ACDD-121FA7F7349B}"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1B00FDE2-01AB-4F85-9F6D-F3BE99DD8EC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5E45A8A-1882-44BB-96AF-512542DC74CE}" type="datetime1">
              <a:rPr lang="tr-TR"/>
              <a:pPr>
                <a:defRPr/>
              </a:pPr>
              <a:t>09.04.2013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A4F6EE-6802-49F3-9ABF-44C0D1BC32AC}"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gif"/><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0"/>
          <p:cNvSpPr txBox="1">
            <a:spLocks noChangeArrowheads="1"/>
          </p:cNvSpPr>
          <p:nvPr/>
        </p:nvSpPr>
        <p:spPr bwMode="auto">
          <a:xfrm>
            <a:off x="107504" y="1268760"/>
            <a:ext cx="8856663" cy="676275"/>
          </a:xfrm>
          <a:prstGeom prst="rect">
            <a:avLst/>
          </a:prstGeom>
          <a:noFill/>
          <a:ln w="9525">
            <a:noFill/>
            <a:miter lim="800000"/>
            <a:headEnd/>
            <a:tailEnd/>
          </a:ln>
        </p:spPr>
        <p:txBody>
          <a:bodyPr>
            <a:spAutoFit/>
          </a:bodyPr>
          <a:lstStyle/>
          <a:p>
            <a:pPr algn="ctr">
              <a:lnSpc>
                <a:spcPct val="120000"/>
              </a:lnSpc>
            </a:pPr>
            <a:r>
              <a:rPr lang="tr-TR" sz="3200" b="1" dirty="0">
                <a:solidFill>
                  <a:schemeClr val="accent2"/>
                </a:solidFill>
                <a:latin typeface="Century Gothic" pitchFamily="34" charset="0"/>
              </a:rPr>
              <a:t>Havacılık Meteorolojisi</a:t>
            </a:r>
            <a:endParaRPr lang="en-AU" sz="3200" b="1" dirty="0">
              <a:solidFill>
                <a:schemeClr val="accent2"/>
              </a:solidFill>
              <a:latin typeface="Century Gothic" pitchFamily="34" charset="0"/>
            </a:endParaRPr>
          </a:p>
        </p:txBody>
      </p:sp>
      <p:pic>
        <p:nvPicPr>
          <p:cNvPr id="92162" name="Picture 2" descr="C:\Users\rkarakoc\Desktop\AK Parti\turk-bayragi[1].gif"/>
          <p:cNvPicPr>
            <a:picLocks noChangeAspect="1" noChangeArrowheads="1"/>
          </p:cNvPicPr>
          <p:nvPr/>
        </p:nvPicPr>
        <p:blipFill>
          <a:blip r:embed="rId2" cstate="print"/>
          <a:srcRect r="2187" b="7500"/>
          <a:stretch>
            <a:fillRect/>
          </a:stretch>
        </p:blipFill>
        <p:spPr bwMode="auto">
          <a:xfrm>
            <a:off x="755576" y="2348880"/>
            <a:ext cx="2031903" cy="15203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5" name="Picture 9" descr="beyazz-amblemimiz"/>
          <p:cNvPicPr>
            <a:picLocks noChangeAspect="1" noChangeArrowheads="1"/>
          </p:cNvPicPr>
          <p:nvPr/>
        </p:nvPicPr>
        <p:blipFill>
          <a:blip r:embed="rId3" cstate="print">
            <a:clrChange>
              <a:clrFrom>
                <a:srgbClr val="FDFDFD"/>
              </a:clrFrom>
              <a:clrTo>
                <a:srgbClr val="FDFDFD">
                  <a:alpha val="0"/>
                </a:srgbClr>
              </a:clrTo>
            </a:clrChange>
          </a:blip>
          <a:srcRect l="2942" t="9930" b="6313"/>
          <a:stretch>
            <a:fillRect/>
          </a:stretch>
        </p:blipFill>
        <p:spPr bwMode="auto">
          <a:xfrm rot="330005">
            <a:off x="6443663" y="2403475"/>
            <a:ext cx="1944687" cy="1457325"/>
          </a:xfrm>
          <a:prstGeom prst="rect">
            <a:avLst/>
          </a:prstGeom>
          <a:noFill/>
          <a:ln w="9525">
            <a:noFill/>
            <a:miter lim="800000"/>
            <a:headEnd/>
            <a:tailEnd/>
          </a:ln>
        </p:spPr>
      </p:pic>
      <p:sp>
        <p:nvSpPr>
          <p:cNvPr id="2056" name="Text Box 13"/>
          <p:cNvSpPr txBox="1">
            <a:spLocks noChangeArrowheads="1"/>
          </p:cNvSpPr>
          <p:nvPr/>
        </p:nvSpPr>
        <p:spPr bwMode="auto">
          <a:xfrm>
            <a:off x="0" y="0"/>
            <a:ext cx="1547813" cy="457200"/>
          </a:xfrm>
          <a:prstGeom prst="rect">
            <a:avLst/>
          </a:prstGeom>
          <a:noFill/>
          <a:ln w="9525">
            <a:noFill/>
            <a:miter lim="800000"/>
            <a:headEnd/>
            <a:tailEnd/>
          </a:ln>
        </p:spPr>
        <p:txBody>
          <a:bodyPr>
            <a:spAutoFit/>
          </a:bodyPr>
          <a:lstStyle/>
          <a:p>
            <a:pPr>
              <a:spcBef>
                <a:spcPct val="50000"/>
              </a:spcBef>
            </a:pPr>
            <a:endParaRPr lang="tr-TR"/>
          </a:p>
        </p:txBody>
      </p:sp>
      <p:sp>
        <p:nvSpPr>
          <p:cNvPr id="2057" name="Rectangle 16"/>
          <p:cNvSpPr>
            <a:spLocks noChangeArrowheads="1"/>
          </p:cNvSpPr>
          <p:nvPr/>
        </p:nvSpPr>
        <p:spPr bwMode="auto">
          <a:xfrm>
            <a:off x="1619250" y="5661025"/>
            <a:ext cx="5905500" cy="1006475"/>
          </a:xfrm>
          <a:prstGeom prst="rect">
            <a:avLst/>
          </a:prstGeom>
          <a:noFill/>
          <a:ln w="9525">
            <a:noFill/>
            <a:miter lim="800000"/>
            <a:headEnd/>
            <a:tailEnd/>
          </a:ln>
        </p:spPr>
        <p:txBody>
          <a:bodyPr>
            <a:spAutoFit/>
          </a:bodyPr>
          <a:lstStyle/>
          <a:p>
            <a:pPr algn="ctr"/>
            <a:r>
              <a:rPr lang="tr-TR" sz="2000">
                <a:solidFill>
                  <a:schemeClr val="accent2"/>
                </a:solidFill>
                <a:latin typeface="Century Gothic" pitchFamily="34" charset="0"/>
              </a:rPr>
              <a:t>Havacılık Meteorolojisi Şube Müdürlüğü</a:t>
            </a:r>
          </a:p>
          <a:p>
            <a:pPr algn="ctr"/>
            <a:endParaRPr lang="tr-TR" sz="2000">
              <a:solidFill>
                <a:schemeClr val="accent2"/>
              </a:solidFill>
              <a:latin typeface="Century Gothic" pitchFamily="34" charset="0"/>
            </a:endParaRPr>
          </a:p>
          <a:p>
            <a:pPr algn="ctr"/>
            <a:r>
              <a:rPr lang="tr-TR" sz="2000">
                <a:solidFill>
                  <a:schemeClr val="accent2"/>
                </a:solidFill>
                <a:latin typeface="Century Gothic" pitchFamily="34" charset="0"/>
              </a:rPr>
              <a:t>Kemer   2013</a:t>
            </a:r>
          </a:p>
        </p:txBody>
      </p:sp>
      <p:sp>
        <p:nvSpPr>
          <p:cNvPr id="67603" name="Rectangle 19"/>
          <p:cNvSpPr>
            <a:spLocks noChangeArrowheads="1"/>
          </p:cNvSpPr>
          <p:nvPr/>
        </p:nvSpPr>
        <p:spPr bwMode="auto">
          <a:xfrm>
            <a:off x="287338" y="3500438"/>
            <a:ext cx="8569325" cy="1873250"/>
          </a:xfrm>
          <a:prstGeom prst="rect">
            <a:avLst/>
          </a:prstGeom>
          <a:noFill/>
          <a:ln w="9525" algn="ctr">
            <a:noFill/>
            <a:miter lim="800000"/>
            <a:headEnd/>
            <a:tailEnd/>
          </a:ln>
          <a:effectLst/>
        </p:spPr>
        <p:txBody>
          <a:bodyPr>
            <a:spAutoFit/>
          </a:bodyPr>
          <a:lstStyle/>
          <a:p>
            <a:pPr algn="ctr">
              <a:lnSpc>
                <a:spcPct val="150000"/>
              </a:lnSpc>
              <a:defRPr/>
            </a:pPr>
            <a:r>
              <a:rPr lang="tr-TR" sz="5400" b="1">
                <a:solidFill>
                  <a:srgbClr val="990033"/>
                </a:solidFill>
                <a:effectLst>
                  <a:outerShdw blurRad="38100" dist="38100" dir="2700000" algn="tl">
                    <a:srgbClr val="C0C0C0"/>
                  </a:outerShdw>
                </a:effectLst>
                <a:latin typeface="Arial" charset="0"/>
                <a:cs typeface="Arial" charset="0"/>
              </a:rPr>
              <a:t>METAR</a:t>
            </a:r>
          </a:p>
          <a:p>
            <a:pPr algn="ctr">
              <a:lnSpc>
                <a:spcPct val="150000"/>
              </a:lnSpc>
              <a:defRPr/>
            </a:pPr>
            <a:r>
              <a:rPr lang="tr-TR" b="1">
                <a:effectLst>
                  <a:outerShdw blurRad="38100" dist="38100" dir="2700000" algn="tl">
                    <a:srgbClr val="C0C0C0"/>
                  </a:outerShdw>
                </a:effectLst>
                <a:latin typeface="Arial" charset="0"/>
                <a:cs typeface="Arial" charset="0"/>
              </a:rPr>
              <a:t>(Aviation Routine Weather Report)</a:t>
            </a:r>
            <a:endParaRPr lang="en-GB" sz="1800">
              <a:solidFill>
                <a:srgbClr val="000000"/>
              </a:solidFill>
              <a:latin typeface="Arial" charset="0"/>
            </a:endParaRPr>
          </a:p>
        </p:txBody>
      </p:sp>
      <p:pic>
        <p:nvPicPr>
          <p:cNvPr id="11" name="Picture 9" descr="beyazz-amblemimiz"/>
          <p:cNvPicPr>
            <a:picLocks noChangeAspect="1" noChangeArrowheads="1"/>
          </p:cNvPicPr>
          <p:nvPr/>
        </p:nvPicPr>
        <p:blipFill>
          <a:blip r:embed="rId4"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2276475"/>
            <a:ext cx="8229600" cy="1143000"/>
          </a:xfrm>
        </p:spPr>
        <p:txBody>
          <a:bodyPr/>
          <a:lstStyle/>
          <a:p>
            <a:pPr eaLnBrk="1" hangingPunct="1"/>
            <a:r>
              <a:rPr lang="tr-TR" sz="4000" smtClean="0"/>
              <a:t>METEOROLOJİK BİLGİLER BÖLÜMÜ</a:t>
            </a:r>
          </a:p>
        </p:txBody>
      </p:sp>
      <p:pic>
        <p:nvPicPr>
          <p:cNvPr id="3"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31763"/>
            <a:ext cx="7772400" cy="633412"/>
          </a:xfrm>
        </p:spPr>
        <p:txBody>
          <a:bodyPr/>
          <a:lstStyle/>
          <a:p>
            <a:pPr eaLnBrk="1" hangingPunct="1"/>
            <a:r>
              <a:rPr lang="tr-TR" sz="4000" smtClean="0">
                <a:solidFill>
                  <a:srgbClr val="0000FF"/>
                </a:solidFill>
              </a:rPr>
              <a:t>YER RÜZGÂRI</a:t>
            </a:r>
            <a:r>
              <a:rPr lang="tr-TR" smtClean="0"/>
              <a:t> </a:t>
            </a:r>
            <a:endParaRPr lang="en-US" smtClean="0"/>
          </a:p>
        </p:txBody>
      </p:sp>
      <p:sp>
        <p:nvSpPr>
          <p:cNvPr id="12291" name="Rectangle 3"/>
          <p:cNvSpPr>
            <a:spLocks noGrp="1" noChangeArrowheads="1"/>
          </p:cNvSpPr>
          <p:nvPr>
            <p:ph type="body" idx="1"/>
          </p:nvPr>
        </p:nvSpPr>
        <p:spPr/>
        <p:txBody>
          <a:bodyPr/>
          <a:lstStyle/>
          <a:p>
            <a:pPr eaLnBrk="1" hangingPunct="1">
              <a:lnSpc>
                <a:spcPct val="80000"/>
              </a:lnSpc>
              <a:buFontTx/>
              <a:buNone/>
            </a:pPr>
            <a:r>
              <a:rPr lang="en-US" sz="2800" smtClean="0">
                <a:solidFill>
                  <a:srgbClr val="FF0000"/>
                </a:solidFill>
              </a:rPr>
              <a:t>dddffGf</a:t>
            </a:r>
            <a:r>
              <a:rPr lang="en-US" sz="2800" baseline="-25000" smtClean="0">
                <a:solidFill>
                  <a:srgbClr val="FF0000"/>
                </a:solidFill>
              </a:rPr>
              <a:t>m</a:t>
            </a:r>
            <a:r>
              <a:rPr lang="en-US" sz="2800" smtClean="0">
                <a:solidFill>
                  <a:srgbClr val="FF0000"/>
                </a:solidFill>
              </a:rPr>
              <a:t>f</a:t>
            </a:r>
            <a:r>
              <a:rPr lang="en-US" sz="2800" baseline="-25000" smtClean="0">
                <a:solidFill>
                  <a:srgbClr val="FF0000"/>
                </a:solidFill>
              </a:rPr>
              <a:t>m</a:t>
            </a:r>
            <a:r>
              <a:rPr lang="en-US" sz="2800" smtClean="0">
                <a:solidFill>
                  <a:srgbClr val="FF0000"/>
                </a:solidFill>
              </a:rPr>
              <a:t>KT</a:t>
            </a:r>
            <a:r>
              <a:rPr lang="en-US" sz="2800" smtClean="0"/>
              <a:t> </a:t>
            </a:r>
            <a:r>
              <a:rPr lang="tr-TR" sz="2800" smtClean="0"/>
              <a:t>Rüzgâr yönü</a:t>
            </a:r>
            <a:r>
              <a:rPr lang="tr-TR" sz="2800" b="1" smtClean="0"/>
              <a:t>, </a:t>
            </a:r>
            <a:r>
              <a:rPr lang="tr-TR" sz="2800" smtClean="0"/>
              <a:t>Rüzgâr hızı, Azami rüzgâr / Hamle hızı, birim (Knot) </a:t>
            </a:r>
            <a:endParaRPr lang="en-US" sz="2800" smtClean="0"/>
          </a:p>
          <a:p>
            <a:pPr eaLnBrk="1" hangingPunct="1">
              <a:lnSpc>
                <a:spcPct val="80000"/>
              </a:lnSpc>
              <a:buFontTx/>
              <a:buNone/>
            </a:pPr>
            <a:endParaRPr lang="en-US" sz="2800" smtClean="0"/>
          </a:p>
          <a:p>
            <a:pPr eaLnBrk="1" hangingPunct="1">
              <a:lnSpc>
                <a:spcPct val="80000"/>
              </a:lnSpc>
              <a:buFontTx/>
              <a:buNone/>
            </a:pPr>
            <a:r>
              <a:rPr lang="en-US" sz="2800" smtClean="0">
                <a:solidFill>
                  <a:srgbClr val="FF0000"/>
                </a:solidFill>
              </a:rPr>
              <a:t>ddd</a:t>
            </a:r>
            <a:r>
              <a:rPr lang="en-US" sz="2800" smtClean="0"/>
              <a:t> </a:t>
            </a:r>
            <a:r>
              <a:rPr lang="tr-TR" sz="2800" smtClean="0"/>
              <a:t> Rüzgârın Yönü</a:t>
            </a:r>
            <a:r>
              <a:rPr lang="tr-TR" sz="2800" b="1" smtClean="0"/>
              <a:t>  :</a:t>
            </a:r>
            <a:r>
              <a:rPr lang="tr-TR" sz="2800" smtClean="0"/>
              <a:t> Onar derecelik aralıklarla, rasat süresindeki 10 dakikalık ortalama rüzgâr yönüdür.</a:t>
            </a:r>
            <a:endParaRPr lang="en-US" sz="2800" smtClean="0"/>
          </a:p>
          <a:p>
            <a:pPr eaLnBrk="1" hangingPunct="1">
              <a:lnSpc>
                <a:spcPct val="80000"/>
              </a:lnSpc>
              <a:buFontTx/>
              <a:buNone/>
            </a:pPr>
            <a:endParaRPr lang="en-US" sz="2800" smtClean="0"/>
          </a:p>
          <a:p>
            <a:pPr eaLnBrk="1" hangingPunct="1">
              <a:lnSpc>
                <a:spcPct val="80000"/>
              </a:lnSpc>
              <a:buFontTx/>
              <a:buNone/>
            </a:pPr>
            <a:r>
              <a:rPr lang="en-US" sz="2800" smtClean="0">
                <a:solidFill>
                  <a:srgbClr val="FF0000"/>
                </a:solidFill>
              </a:rPr>
              <a:t>ff</a:t>
            </a:r>
            <a:r>
              <a:rPr lang="en-US" sz="2800" smtClean="0"/>
              <a:t> </a:t>
            </a:r>
            <a:r>
              <a:rPr lang="tr-TR" sz="2800" smtClean="0"/>
              <a:t> Rüzgâr Hızı</a:t>
            </a:r>
            <a:r>
              <a:rPr lang="tr-TR" sz="2800" b="1" smtClean="0"/>
              <a:t>  :</a:t>
            </a:r>
            <a:r>
              <a:rPr lang="tr-TR" sz="2800" smtClean="0"/>
              <a:t> Rasat süresindeki 10 dakikalık ortalama rüzgâr hızıdır ve boşluk bırakılmaksızın (şayet hamle yoksa) rüzgâr hız birimi “KNOT” ın kısaltması olan KT harfleri yazılır.</a:t>
            </a:r>
          </a:p>
          <a:p>
            <a:pPr eaLnBrk="1" hangingPunct="1">
              <a:lnSpc>
                <a:spcPct val="80000"/>
              </a:lnSpc>
              <a:buFontTx/>
              <a:buNone/>
            </a:pPr>
            <a:endParaRPr lang="tr-TR" sz="2800"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15888"/>
            <a:ext cx="7772400" cy="633412"/>
          </a:xfrm>
        </p:spPr>
        <p:txBody>
          <a:bodyPr/>
          <a:lstStyle/>
          <a:p>
            <a:pPr eaLnBrk="1" hangingPunct="1"/>
            <a:r>
              <a:rPr lang="tr-TR" sz="4000" smtClean="0">
                <a:solidFill>
                  <a:srgbClr val="0000FF"/>
                </a:solidFill>
              </a:rPr>
              <a:t>YER RÜZGÂRI</a:t>
            </a:r>
          </a:p>
        </p:txBody>
      </p:sp>
      <p:sp>
        <p:nvSpPr>
          <p:cNvPr id="13315" name="Rectangle 3"/>
          <p:cNvSpPr>
            <a:spLocks noGrp="1" noChangeArrowheads="1"/>
          </p:cNvSpPr>
          <p:nvPr>
            <p:ph type="body" idx="1"/>
          </p:nvPr>
        </p:nvSpPr>
        <p:spPr>
          <a:xfrm>
            <a:off x="395288" y="1668463"/>
            <a:ext cx="8229600" cy="4929187"/>
          </a:xfrm>
        </p:spPr>
        <p:txBody>
          <a:bodyPr/>
          <a:lstStyle/>
          <a:p>
            <a:pPr eaLnBrk="1" hangingPunct="1">
              <a:buFontTx/>
              <a:buNone/>
            </a:pPr>
            <a:r>
              <a:rPr lang="tr-TR" sz="2800" smtClean="0"/>
              <a:t>Rüzgârın sakin olması durumu 00000KT şeklinde belirtilir ve boşluk bırakılmaksızın rüzgar hız birimi kısaltması kullanılır.</a:t>
            </a:r>
          </a:p>
          <a:p>
            <a:pPr eaLnBrk="1" hangingPunct="1">
              <a:buFontTx/>
              <a:buNone/>
            </a:pPr>
            <a:endParaRPr lang="tr-TR" sz="2800" smtClean="0"/>
          </a:p>
          <a:p>
            <a:pPr eaLnBrk="1" hangingPunct="1">
              <a:buFontTx/>
              <a:buNone/>
            </a:pPr>
            <a:r>
              <a:rPr lang="tr-TR" sz="2800" smtClean="0"/>
              <a:t> Rüzgâr hızı 99 Knot’tan fazla ise rüzgâr hız grubu </a:t>
            </a:r>
            <a:r>
              <a:rPr lang="tr-TR" sz="2800" b="1" smtClean="0"/>
              <a:t>“P99KT”</a:t>
            </a:r>
            <a:r>
              <a:rPr lang="tr-TR" sz="2800" smtClean="0"/>
              <a:t> olarak rapor edilir.</a:t>
            </a:r>
            <a:r>
              <a:rPr lang="tr-TR" sz="3600" smtClean="0"/>
              <a:t> </a:t>
            </a:r>
          </a:p>
          <a:p>
            <a:pPr eaLnBrk="1" hangingPunct="1">
              <a:buFontTx/>
              <a:buNone/>
            </a:pPr>
            <a:endParaRPr lang="tr-TR" sz="3600" smtClean="0"/>
          </a:p>
          <a:p>
            <a:pPr eaLnBrk="1" hangingPunct="1">
              <a:buFontTx/>
              <a:buNone/>
            </a:pPr>
            <a:r>
              <a:rPr lang="tr-TR" sz="3600" b="1" smtClean="0"/>
              <a:t>Örneğin ; </a:t>
            </a:r>
            <a:r>
              <a:rPr lang="tr-TR" sz="3600" smtClean="0"/>
              <a:t>00000KT</a:t>
            </a:r>
            <a:r>
              <a:rPr lang="tr-TR" sz="3600" b="1" smtClean="0"/>
              <a:t>,  </a:t>
            </a:r>
            <a:r>
              <a:rPr lang="tr-TR" sz="3600" smtClean="0"/>
              <a:t>31012KT,   24006KT,   060P99KT</a:t>
            </a:r>
            <a:endParaRPr lang="tr-TR"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57200" y="1484313"/>
            <a:ext cx="8229600" cy="4641850"/>
          </a:xfrm>
        </p:spPr>
        <p:txBody>
          <a:bodyPr/>
          <a:lstStyle/>
          <a:p>
            <a:pPr eaLnBrk="1" hangingPunct="1">
              <a:buFontTx/>
              <a:buNone/>
            </a:pPr>
            <a:r>
              <a:rPr lang="en-US" sz="2800" smtClean="0">
                <a:solidFill>
                  <a:srgbClr val="FF0000"/>
                </a:solidFill>
              </a:rPr>
              <a:t>Gf</a:t>
            </a:r>
            <a:r>
              <a:rPr lang="en-US" sz="2800" baseline="-25000" smtClean="0">
                <a:solidFill>
                  <a:srgbClr val="FF0000"/>
                </a:solidFill>
              </a:rPr>
              <a:t>m</a:t>
            </a:r>
            <a:r>
              <a:rPr lang="en-US" sz="2800" smtClean="0">
                <a:solidFill>
                  <a:srgbClr val="FF0000"/>
                </a:solidFill>
              </a:rPr>
              <a:t>f</a:t>
            </a:r>
            <a:r>
              <a:rPr lang="en-US" sz="2800" baseline="-25000" smtClean="0">
                <a:solidFill>
                  <a:srgbClr val="FF0000"/>
                </a:solidFill>
              </a:rPr>
              <a:t>m</a:t>
            </a:r>
            <a:r>
              <a:rPr lang="en-US" sz="2800" smtClean="0">
                <a:solidFill>
                  <a:srgbClr val="FF0000"/>
                </a:solidFill>
              </a:rPr>
              <a:t>(f</a:t>
            </a:r>
            <a:r>
              <a:rPr lang="en-US" sz="2800" baseline="-25000" smtClean="0">
                <a:solidFill>
                  <a:srgbClr val="FF0000"/>
                </a:solidFill>
              </a:rPr>
              <a:t>m</a:t>
            </a:r>
            <a:r>
              <a:rPr lang="en-US" sz="2800" smtClean="0">
                <a:solidFill>
                  <a:srgbClr val="FF0000"/>
                </a:solidFill>
              </a:rPr>
              <a:t>)</a:t>
            </a:r>
            <a:r>
              <a:rPr lang="en-US" sz="2800" smtClean="0"/>
              <a:t> </a:t>
            </a:r>
            <a:r>
              <a:rPr lang="tr-TR" sz="2800" b="1" smtClean="0"/>
              <a:t>– </a:t>
            </a:r>
            <a:r>
              <a:rPr lang="tr-TR" sz="2800" smtClean="0"/>
              <a:t>Azami Rüzgâr / Hamle</a:t>
            </a:r>
            <a:r>
              <a:rPr lang="tr-TR" sz="2800" b="1" smtClean="0"/>
              <a:t>  : G</a:t>
            </a:r>
            <a:r>
              <a:rPr lang="tr-TR" sz="2800" smtClean="0"/>
              <a:t> harfi, Gust kelimesini yani azami rüzgârı, hamleyi ifade eder. Eğer rasat süresindeki 10 dakikalık periyot esnasında azami rüzgâr hızı, ortalama rüzgâr hızından 10 Knot veya daha fazla olursa, azami hız (hamle) </a:t>
            </a:r>
            <a:r>
              <a:rPr lang="tr-TR" sz="2800" b="1" smtClean="0"/>
              <a:t>dddff</a:t>
            </a:r>
            <a:r>
              <a:rPr lang="tr-TR" sz="2800" smtClean="0"/>
              <a:t>’den sonra gelmek üzere rapor edilir. Bunu takiben boşluk bırakılmaksızın rüzgâr hız birimi olan </a:t>
            </a:r>
            <a:r>
              <a:rPr lang="tr-TR" sz="2800" b="1" smtClean="0"/>
              <a:t>KT</a:t>
            </a:r>
            <a:r>
              <a:rPr lang="tr-TR" sz="2800" smtClean="0"/>
              <a:t> kısaltması yazılır.</a:t>
            </a:r>
            <a:endParaRPr lang="en-US" sz="2800" smtClean="0"/>
          </a:p>
          <a:p>
            <a:pPr eaLnBrk="1" hangingPunct="1">
              <a:buFontTx/>
              <a:buNone/>
            </a:pPr>
            <a:endParaRPr lang="en-US" sz="2800" smtClean="0"/>
          </a:p>
          <a:p>
            <a:pPr eaLnBrk="1" hangingPunct="1">
              <a:buFontTx/>
              <a:buNone/>
            </a:pPr>
            <a:r>
              <a:rPr lang="tr-TR" sz="2800" b="1" smtClean="0"/>
              <a:t>Örneğin ;</a:t>
            </a:r>
            <a:r>
              <a:rPr lang="tr-TR" sz="2800" smtClean="0"/>
              <a:t>	12010G26KT, 22005G15KT   gibi.</a:t>
            </a:r>
          </a:p>
          <a:p>
            <a:pPr eaLnBrk="1" hangingPunct="1">
              <a:buFontTx/>
              <a:buNone/>
            </a:pPr>
            <a:endParaRPr lang="en-US" sz="2800" smtClean="0"/>
          </a:p>
        </p:txBody>
      </p:sp>
      <p:sp>
        <p:nvSpPr>
          <p:cNvPr id="14339" name="Rectangle 3"/>
          <p:cNvSpPr>
            <a:spLocks noGrp="1" noChangeArrowheads="1"/>
          </p:cNvSpPr>
          <p:nvPr>
            <p:ph type="title"/>
          </p:nvPr>
        </p:nvSpPr>
        <p:spPr>
          <a:xfrm>
            <a:off x="685800" y="188913"/>
            <a:ext cx="7772400" cy="633412"/>
          </a:xfrm>
          <a:noFill/>
        </p:spPr>
        <p:txBody>
          <a:bodyPr/>
          <a:lstStyle/>
          <a:p>
            <a:pPr eaLnBrk="1" hangingPunct="1"/>
            <a:r>
              <a:rPr lang="tr-TR" sz="4000" smtClean="0">
                <a:solidFill>
                  <a:srgbClr val="0000FF"/>
                </a:solidFill>
              </a:rPr>
              <a:t>YER RÜZGÂRI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03200"/>
            <a:ext cx="7772400" cy="561975"/>
          </a:xfrm>
        </p:spPr>
        <p:txBody>
          <a:bodyPr/>
          <a:lstStyle/>
          <a:p>
            <a:pPr eaLnBrk="1" hangingPunct="1"/>
            <a:r>
              <a:rPr lang="tr-TR" sz="4000" b="1" smtClean="0">
                <a:solidFill>
                  <a:srgbClr val="0000FF"/>
                </a:solidFill>
              </a:rPr>
              <a:t>VRB’nin Kullanımı</a:t>
            </a:r>
            <a:r>
              <a:rPr lang="tr-TR" sz="4000" smtClean="0"/>
              <a:t> </a:t>
            </a:r>
            <a:endParaRPr lang="en-US" sz="4000" smtClean="0"/>
          </a:p>
        </p:txBody>
      </p:sp>
      <p:sp>
        <p:nvSpPr>
          <p:cNvPr id="15363" name="Rectangle 3"/>
          <p:cNvSpPr>
            <a:spLocks noGrp="1" noChangeArrowheads="1"/>
          </p:cNvSpPr>
          <p:nvPr>
            <p:ph type="body" idx="1"/>
          </p:nvPr>
        </p:nvSpPr>
        <p:spPr>
          <a:xfrm>
            <a:off x="457200" y="1196975"/>
            <a:ext cx="8229600" cy="5400675"/>
          </a:xfrm>
        </p:spPr>
        <p:txBody>
          <a:bodyPr/>
          <a:lstStyle/>
          <a:p>
            <a:pPr marL="609600" indent="-609600" eaLnBrk="1" hangingPunct="1">
              <a:buFontTx/>
              <a:buNone/>
            </a:pPr>
            <a:r>
              <a:rPr lang="tr-TR" smtClean="0">
                <a:solidFill>
                  <a:srgbClr val="FF0000"/>
                </a:solidFill>
              </a:rPr>
              <a:t>1</a:t>
            </a:r>
            <a:r>
              <a:rPr lang="tr-TR" smtClean="0"/>
              <a:t>-Rüzgâr yönündeki değişimin 60 derece veya daha fazla fakat 180 dereceden daha az ve rüzgâr hızının da 03 Knot’ın altında olduğu durumlarda rüzgâr yönü “VRB” terimi kullanılarak rapor edilir</a:t>
            </a:r>
          </a:p>
          <a:p>
            <a:pPr marL="609600" indent="-609600" eaLnBrk="1" hangingPunct="1">
              <a:buFontTx/>
              <a:buNone/>
            </a:pPr>
            <a:endParaRPr lang="tr-TR" smtClean="0"/>
          </a:p>
          <a:p>
            <a:pPr marL="609600" indent="-609600" eaLnBrk="1" hangingPunct="1">
              <a:buFontTx/>
              <a:buNone/>
            </a:pPr>
            <a:r>
              <a:rPr lang="tr-TR" b="1" smtClean="0">
                <a:solidFill>
                  <a:srgbClr val="FF0000"/>
                </a:solidFill>
              </a:rPr>
              <a:t>Örneğin</a:t>
            </a:r>
            <a:r>
              <a:rPr lang="tr-TR" b="1" smtClean="0"/>
              <a:t> ;</a:t>
            </a:r>
            <a:r>
              <a:rPr lang="tr-TR" smtClean="0"/>
              <a:t> Rüzgâr 050 ila 200 dereceler arasında yön değişikliği gösteriyor ve rüzgâr hızı da 02 Knot ise, bu durum </a:t>
            </a:r>
            <a:r>
              <a:rPr lang="tr-TR" b="1" smtClean="0"/>
              <a:t>“</a:t>
            </a:r>
            <a:r>
              <a:rPr lang="tr-TR" b="1" smtClean="0">
                <a:solidFill>
                  <a:srgbClr val="FF0000"/>
                </a:solidFill>
              </a:rPr>
              <a:t>VRB02KT</a:t>
            </a:r>
            <a:r>
              <a:rPr lang="tr-TR" b="1" smtClean="0"/>
              <a:t>” </a:t>
            </a:r>
            <a:r>
              <a:rPr lang="tr-TR" smtClean="0"/>
              <a:t>olarak rapor edilir. </a:t>
            </a:r>
          </a:p>
          <a:p>
            <a:pPr marL="609600" indent="-609600" eaLnBrk="1" hangingPunct="1">
              <a:buFontTx/>
              <a:buNone/>
            </a:pPr>
            <a:endParaRPr lang="tr-TR" smtClean="0"/>
          </a:p>
          <a:p>
            <a:pPr marL="609600" indent="-609600" eaLnBrk="1" hangingPunct="1">
              <a:buFontTx/>
              <a:buNone/>
            </a:pPr>
            <a:endParaRPr lang="en-US"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15888"/>
            <a:ext cx="7772400" cy="706437"/>
          </a:xfrm>
        </p:spPr>
        <p:txBody>
          <a:bodyPr/>
          <a:lstStyle/>
          <a:p>
            <a:pPr eaLnBrk="1" hangingPunct="1"/>
            <a:r>
              <a:rPr lang="tr-TR" sz="4000" b="1" smtClean="0">
                <a:solidFill>
                  <a:srgbClr val="0000FF"/>
                </a:solidFill>
              </a:rPr>
              <a:t>VRB’nin Kullanımı</a:t>
            </a:r>
          </a:p>
        </p:txBody>
      </p:sp>
      <p:sp>
        <p:nvSpPr>
          <p:cNvPr id="16387" name="Rectangle 3"/>
          <p:cNvSpPr>
            <a:spLocks noGrp="1" noChangeArrowheads="1"/>
          </p:cNvSpPr>
          <p:nvPr>
            <p:ph type="body" idx="1"/>
          </p:nvPr>
        </p:nvSpPr>
        <p:spPr>
          <a:xfrm>
            <a:off x="457200" y="1196975"/>
            <a:ext cx="8229600" cy="4929188"/>
          </a:xfrm>
        </p:spPr>
        <p:txBody>
          <a:bodyPr/>
          <a:lstStyle/>
          <a:p>
            <a:pPr eaLnBrk="1" hangingPunct="1">
              <a:buFontTx/>
              <a:buNone/>
            </a:pPr>
            <a:r>
              <a:rPr lang="tr-TR" sz="2800" smtClean="0">
                <a:solidFill>
                  <a:srgbClr val="FF0000"/>
                </a:solidFill>
              </a:rPr>
              <a:t>2</a:t>
            </a:r>
            <a:r>
              <a:rPr lang="tr-TR" sz="2800" smtClean="0"/>
              <a:t>-Rüzgar hızı her ne olursa olsun, rüzgâr yönündeki değişim 180 derece veya daha fazla olduğunda, veya ortalama rüzgar yönünün verilmesinin mümkün olmadığı durumlarda, örneğin havaalanı üzerinden oraj geçişi esnasında; rüzgarın değiştiği iki ekstrem uç referans olarak verilemeyeceğinden, rüzgâr yönü VRB olarak belirtilecektir. </a:t>
            </a:r>
          </a:p>
          <a:p>
            <a:pPr eaLnBrk="1" hangingPunct="1">
              <a:buFontTx/>
              <a:buNone/>
            </a:pPr>
            <a:r>
              <a:rPr lang="tr-TR" sz="2800" b="1" smtClean="0">
                <a:solidFill>
                  <a:srgbClr val="FF0000"/>
                </a:solidFill>
              </a:rPr>
              <a:t>Örneğin</a:t>
            </a:r>
            <a:r>
              <a:rPr lang="tr-TR" sz="2800" b="1" smtClean="0"/>
              <a:t> ;</a:t>
            </a:r>
            <a:r>
              <a:rPr lang="tr-TR" sz="2800" smtClean="0"/>
              <a:t> Rüzgâr hızı 8 Knot, rüzgâr yönündeki salınım 340 ila 200 dereceler arasında ise, bu durum </a:t>
            </a:r>
            <a:r>
              <a:rPr lang="tr-TR" sz="2800" b="1" smtClean="0"/>
              <a:t>“</a:t>
            </a:r>
            <a:r>
              <a:rPr lang="tr-TR" sz="2800" b="1" smtClean="0">
                <a:solidFill>
                  <a:srgbClr val="FF0000"/>
                </a:solidFill>
              </a:rPr>
              <a:t>VRB08KT</a:t>
            </a:r>
            <a:r>
              <a:rPr lang="tr-TR" sz="2800" b="1" smtClean="0"/>
              <a:t>”</a:t>
            </a:r>
            <a:r>
              <a:rPr lang="tr-TR" sz="2800" smtClean="0"/>
              <a:t> şeklinde rapor edilir. </a:t>
            </a:r>
          </a:p>
          <a:p>
            <a:pPr eaLnBrk="1" hangingPunct="1"/>
            <a:endParaRPr lang="tr-TR" sz="2800"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777875"/>
          </a:xfrm>
        </p:spPr>
        <p:txBody>
          <a:bodyPr/>
          <a:lstStyle/>
          <a:p>
            <a:pPr eaLnBrk="1" hangingPunct="1"/>
            <a:r>
              <a:rPr lang="tr-TR" sz="4000" b="1" smtClean="0">
                <a:solidFill>
                  <a:srgbClr val="0000FF"/>
                </a:solidFill>
              </a:rPr>
              <a:t>Ekstrem Yönler </a:t>
            </a:r>
            <a:endParaRPr lang="en-US" sz="4000" b="1" smtClean="0">
              <a:solidFill>
                <a:srgbClr val="0000FF"/>
              </a:solidFill>
            </a:endParaRPr>
          </a:p>
        </p:txBody>
      </p:sp>
      <p:sp>
        <p:nvSpPr>
          <p:cNvPr id="17411" name="Rectangle 3"/>
          <p:cNvSpPr>
            <a:spLocks noGrp="1" noChangeArrowheads="1"/>
          </p:cNvSpPr>
          <p:nvPr>
            <p:ph type="body" sz="half" idx="1"/>
          </p:nvPr>
        </p:nvSpPr>
        <p:spPr>
          <a:xfrm>
            <a:off x="457200" y="1268413"/>
            <a:ext cx="8075613" cy="4857750"/>
          </a:xfrm>
        </p:spPr>
        <p:txBody>
          <a:bodyPr/>
          <a:lstStyle/>
          <a:p>
            <a:pPr eaLnBrk="1" hangingPunct="1">
              <a:buFontTx/>
              <a:buNone/>
            </a:pPr>
            <a:r>
              <a:rPr lang="en-US" sz="2400" smtClean="0">
                <a:solidFill>
                  <a:srgbClr val="FF0000"/>
                </a:solidFill>
              </a:rPr>
              <a:t>d</a:t>
            </a:r>
            <a:r>
              <a:rPr lang="en-US" sz="2400" baseline="-25000" smtClean="0">
                <a:solidFill>
                  <a:srgbClr val="FF0000"/>
                </a:solidFill>
              </a:rPr>
              <a:t>n</a:t>
            </a:r>
            <a:r>
              <a:rPr lang="en-US" sz="2400" smtClean="0">
                <a:solidFill>
                  <a:srgbClr val="FF0000"/>
                </a:solidFill>
              </a:rPr>
              <a:t>d</a:t>
            </a:r>
            <a:r>
              <a:rPr lang="en-US" sz="2400" baseline="-25000" smtClean="0">
                <a:solidFill>
                  <a:srgbClr val="FF0000"/>
                </a:solidFill>
              </a:rPr>
              <a:t>n</a:t>
            </a:r>
            <a:r>
              <a:rPr lang="en-US" sz="2400" smtClean="0">
                <a:solidFill>
                  <a:srgbClr val="FF0000"/>
                </a:solidFill>
              </a:rPr>
              <a:t>d</a:t>
            </a:r>
            <a:r>
              <a:rPr lang="en-US" sz="2400" baseline="-25000" smtClean="0">
                <a:solidFill>
                  <a:srgbClr val="FF0000"/>
                </a:solidFill>
              </a:rPr>
              <a:t>n</a:t>
            </a:r>
            <a:r>
              <a:rPr lang="en-US" sz="2400" smtClean="0">
                <a:solidFill>
                  <a:srgbClr val="FF0000"/>
                </a:solidFill>
              </a:rPr>
              <a:t>Vd</a:t>
            </a:r>
            <a:r>
              <a:rPr lang="en-US" sz="2400" baseline="-25000" smtClean="0">
                <a:solidFill>
                  <a:srgbClr val="FF0000"/>
                </a:solidFill>
              </a:rPr>
              <a:t>x</a:t>
            </a:r>
            <a:r>
              <a:rPr lang="en-US" sz="2400" smtClean="0">
                <a:solidFill>
                  <a:srgbClr val="FF0000"/>
                </a:solidFill>
              </a:rPr>
              <a:t>d</a:t>
            </a:r>
            <a:r>
              <a:rPr lang="en-US" sz="2400" baseline="-25000" smtClean="0">
                <a:solidFill>
                  <a:srgbClr val="FF0000"/>
                </a:solidFill>
              </a:rPr>
              <a:t>x</a:t>
            </a:r>
            <a:r>
              <a:rPr lang="en-US" sz="2400" smtClean="0">
                <a:solidFill>
                  <a:srgbClr val="FF0000"/>
                </a:solidFill>
              </a:rPr>
              <a:t>d</a:t>
            </a:r>
            <a:r>
              <a:rPr lang="en-US" sz="2400" baseline="-25000" smtClean="0">
                <a:solidFill>
                  <a:srgbClr val="FF0000"/>
                </a:solidFill>
              </a:rPr>
              <a:t>x</a:t>
            </a:r>
            <a:r>
              <a:rPr lang="tr-TR" sz="2400" baseline="-25000" smtClean="0">
                <a:solidFill>
                  <a:srgbClr val="FF0000"/>
                </a:solidFill>
              </a:rPr>
              <a:t>     </a:t>
            </a:r>
            <a:r>
              <a:rPr lang="tr-TR" sz="2400" smtClean="0"/>
              <a:t>Ekstrem Yönler </a:t>
            </a:r>
          </a:p>
          <a:p>
            <a:pPr eaLnBrk="1" hangingPunct="1">
              <a:buFontTx/>
              <a:buNone/>
            </a:pPr>
            <a:endParaRPr lang="tr-TR" sz="2400" smtClean="0"/>
          </a:p>
          <a:p>
            <a:pPr eaLnBrk="1" hangingPunct="1">
              <a:buFontTx/>
              <a:buNone/>
            </a:pPr>
            <a:r>
              <a:rPr lang="tr-TR" sz="2400" smtClean="0"/>
              <a:t>Eğer rasat süresindeki 10 dakikalık periyot esnasında, rüzgâr yönünde 60 derece veya daha fazla fakat 180 dereceden daha az bir yön değişikliği ile birlikte, ortalama rüzgâr hızı da en az 03 Knot veya daha fazla ise, rüzgâr yönünde meydana gelen bu değişimin iki uç (ekstrem) değeri, saat yönündeki istikamete göre rapor edilir. </a:t>
            </a:r>
          </a:p>
          <a:p>
            <a:pPr eaLnBrk="1" hangingPunct="1">
              <a:buFontTx/>
              <a:buNone/>
            </a:pPr>
            <a:r>
              <a:rPr lang="tr-TR" sz="2400" b="1" smtClean="0"/>
              <a:t>Örneğin ;</a:t>
            </a:r>
            <a:r>
              <a:rPr lang="tr-TR" sz="2400" smtClean="0"/>
              <a:t> 	24010KT		220V280</a:t>
            </a:r>
          </a:p>
          <a:p>
            <a:pPr eaLnBrk="1" hangingPunct="1">
              <a:buFontTx/>
              <a:buNone/>
            </a:pPr>
            <a:r>
              <a:rPr lang="tr-TR" sz="2400" smtClean="0"/>
              <a:t>            	310015G27KT	280V350</a:t>
            </a:r>
          </a:p>
          <a:p>
            <a:pPr eaLnBrk="1" hangingPunct="1">
              <a:buFontTx/>
              <a:buNone/>
            </a:pPr>
            <a:r>
              <a:rPr lang="tr-TR" sz="2400" smtClean="0"/>
              <a:t>                         06003KT		020V130</a:t>
            </a:r>
          </a:p>
          <a:p>
            <a:pPr eaLnBrk="1" hangingPunct="1">
              <a:buFontTx/>
              <a:buNone/>
            </a:pPr>
            <a:endParaRPr lang="en-US" sz="2400"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88913"/>
            <a:ext cx="7772400" cy="561975"/>
          </a:xfrm>
        </p:spPr>
        <p:txBody>
          <a:bodyPr/>
          <a:lstStyle/>
          <a:p>
            <a:pPr eaLnBrk="1" hangingPunct="1"/>
            <a:r>
              <a:rPr lang="tr-TR" sz="3200" b="1" smtClean="0">
                <a:solidFill>
                  <a:srgbClr val="0000FF"/>
                </a:solidFill>
              </a:rPr>
              <a:t>GÖRÜŞ MESAFESİ</a:t>
            </a:r>
            <a:r>
              <a:rPr lang="tr-TR" sz="4000" smtClean="0"/>
              <a:t> </a:t>
            </a:r>
          </a:p>
        </p:txBody>
      </p:sp>
      <p:sp>
        <p:nvSpPr>
          <p:cNvPr id="18435" name="Rectangle 3"/>
          <p:cNvSpPr>
            <a:spLocks noGrp="1" noChangeArrowheads="1"/>
          </p:cNvSpPr>
          <p:nvPr>
            <p:ph type="body" idx="1"/>
          </p:nvPr>
        </p:nvSpPr>
        <p:spPr>
          <a:xfrm>
            <a:off x="250825" y="1341438"/>
            <a:ext cx="8642350" cy="5256212"/>
          </a:xfrm>
        </p:spPr>
        <p:txBody>
          <a:bodyPr/>
          <a:lstStyle/>
          <a:p>
            <a:pPr marL="533400" indent="-533400" eaLnBrk="1" hangingPunct="1">
              <a:lnSpc>
                <a:spcPct val="90000"/>
              </a:lnSpc>
              <a:buFontTx/>
              <a:buNone/>
            </a:pPr>
            <a:r>
              <a:rPr lang="tr-TR" sz="2400" b="1" smtClean="0">
                <a:solidFill>
                  <a:srgbClr val="FF0000"/>
                </a:solidFill>
              </a:rPr>
              <a:t>VVVV</a:t>
            </a:r>
            <a:r>
              <a:rPr lang="tr-TR" sz="2400" b="1" smtClean="0"/>
              <a:t> veya </a:t>
            </a:r>
            <a:r>
              <a:rPr lang="tr-TR" sz="2400" b="1" smtClean="0">
                <a:solidFill>
                  <a:srgbClr val="FF0000"/>
                </a:solidFill>
              </a:rPr>
              <a:t>VVVVN</a:t>
            </a:r>
            <a:r>
              <a:rPr lang="tr-TR" sz="2400" b="1" baseline="-25000" smtClean="0">
                <a:solidFill>
                  <a:srgbClr val="FF0000"/>
                </a:solidFill>
              </a:rPr>
              <a:t>DV</a:t>
            </a:r>
            <a:r>
              <a:rPr lang="tr-TR" sz="2400" b="1" smtClean="0"/>
              <a:t>  ve  </a:t>
            </a:r>
            <a:r>
              <a:rPr lang="tr-TR" sz="2400" b="1" smtClean="0">
                <a:solidFill>
                  <a:srgbClr val="FF0000"/>
                </a:solidFill>
              </a:rPr>
              <a:t>VNVNVNVNDv</a:t>
            </a:r>
            <a:r>
              <a:rPr lang="tr-TR" sz="2400" b="1" smtClean="0"/>
              <a:t>   GRUPLARI</a:t>
            </a:r>
          </a:p>
          <a:p>
            <a:pPr marL="533400" indent="-533400" eaLnBrk="1" hangingPunct="1">
              <a:lnSpc>
                <a:spcPct val="90000"/>
              </a:lnSpc>
              <a:buFontTx/>
              <a:buNone/>
            </a:pPr>
            <a:endParaRPr lang="tr-TR" sz="2400" b="1" smtClean="0"/>
          </a:p>
          <a:p>
            <a:pPr marL="533400" indent="-533400" eaLnBrk="1" hangingPunct="1">
              <a:lnSpc>
                <a:spcPct val="90000"/>
              </a:lnSpc>
              <a:buFontTx/>
              <a:buNone/>
            </a:pPr>
            <a:r>
              <a:rPr lang="tr-TR" sz="2400" b="1" smtClean="0">
                <a:solidFill>
                  <a:srgbClr val="FF0000"/>
                </a:solidFill>
              </a:rPr>
              <a:t>VVVV          </a:t>
            </a:r>
            <a:r>
              <a:rPr lang="tr-TR" sz="2400" b="1" smtClean="0"/>
              <a:t>:</a:t>
            </a:r>
            <a:r>
              <a:rPr lang="tr-TR" sz="2400" smtClean="0"/>
              <a:t> Yatay görüş mesafesi (Hakim Rüyet)</a:t>
            </a:r>
          </a:p>
          <a:p>
            <a:pPr marL="533400" indent="-533400" eaLnBrk="1" hangingPunct="1">
              <a:lnSpc>
                <a:spcPct val="90000"/>
              </a:lnSpc>
              <a:buFontTx/>
              <a:buNone/>
            </a:pPr>
            <a:r>
              <a:rPr lang="tr-TR" sz="2400" smtClean="0"/>
              <a:t>      Havaalanı yüzeyinin </a:t>
            </a:r>
            <a:r>
              <a:rPr lang="tr-TR" sz="2400" u="sng" smtClean="0"/>
              <a:t>“en az  yarısında etkili olan en yüksek görüş</a:t>
            </a:r>
            <a:r>
              <a:rPr lang="tr-TR" sz="2400" smtClean="0"/>
              <a:t> </a:t>
            </a:r>
            <a:r>
              <a:rPr lang="tr-TR" sz="2400" u="sng" smtClean="0"/>
              <a:t>mesafesi’’</a:t>
            </a:r>
            <a:r>
              <a:rPr lang="tr-TR" sz="2400" smtClean="0"/>
              <a:t> tanımına uygun olarak rasat edilen rüyet değerine </a:t>
            </a:r>
            <a:r>
              <a:rPr lang="tr-TR" sz="2400" b="1" smtClean="0"/>
              <a:t>“Hakim Rüyet” </a:t>
            </a:r>
            <a:r>
              <a:rPr lang="tr-TR" sz="2400" smtClean="0"/>
              <a:t>denir. Hakim Rüyetin görüldüğü alanlar bitişik  veya bitişik  olmayan sektörleri kapsayabilir. </a:t>
            </a:r>
          </a:p>
          <a:p>
            <a:pPr marL="533400" indent="-533400" eaLnBrk="1" hangingPunct="1">
              <a:lnSpc>
                <a:spcPct val="90000"/>
              </a:lnSpc>
              <a:buFontTx/>
              <a:buNone/>
            </a:pPr>
            <a:endParaRPr lang="tr-TR" sz="2400" smtClean="0"/>
          </a:p>
          <a:p>
            <a:pPr marL="533400" indent="-533400" eaLnBrk="1" hangingPunct="1">
              <a:lnSpc>
                <a:spcPct val="90000"/>
              </a:lnSpc>
              <a:buFontTx/>
              <a:buNone/>
            </a:pPr>
            <a:r>
              <a:rPr lang="tr-TR" sz="2400" smtClean="0"/>
              <a:t>Hakim Rüyet veya Minimum Rüyet </a:t>
            </a:r>
            <a:r>
              <a:rPr lang="tr-TR" sz="2400" b="1" smtClean="0"/>
              <a:t>800</a:t>
            </a:r>
            <a:r>
              <a:rPr lang="tr-TR" sz="2400" smtClean="0"/>
              <a:t> metreye kadar 50’şer metre; </a:t>
            </a:r>
            <a:r>
              <a:rPr lang="tr-TR" sz="2400" b="1" smtClean="0"/>
              <a:t>800</a:t>
            </a:r>
            <a:r>
              <a:rPr lang="tr-TR" sz="2400" smtClean="0"/>
              <a:t> metre ila </a:t>
            </a:r>
            <a:r>
              <a:rPr lang="tr-TR" sz="2400" b="1" smtClean="0"/>
              <a:t>5000</a:t>
            </a:r>
            <a:r>
              <a:rPr lang="tr-TR" sz="2400" smtClean="0"/>
              <a:t> metre arası 100’er metre; </a:t>
            </a:r>
            <a:r>
              <a:rPr lang="tr-TR" sz="2400" b="1" smtClean="0"/>
              <a:t>5000</a:t>
            </a:r>
            <a:r>
              <a:rPr lang="tr-TR" sz="2400" smtClean="0"/>
              <a:t> metre ila 10 km arası 1000’er metre aralıklarla; 10 Km ve üzerindeki değerler için </a:t>
            </a:r>
            <a:r>
              <a:rPr lang="tr-TR" sz="2400" b="1" smtClean="0"/>
              <a:t>“9999” </a:t>
            </a:r>
            <a:r>
              <a:rPr lang="tr-TR" sz="2400" smtClean="0"/>
              <a:t>olarak rapor edilir.</a:t>
            </a:r>
          </a:p>
          <a:p>
            <a:pPr marL="533400" indent="-533400" eaLnBrk="1" hangingPunct="1">
              <a:lnSpc>
                <a:spcPct val="90000"/>
              </a:lnSpc>
              <a:buFontTx/>
              <a:buNone/>
            </a:pPr>
            <a:endParaRPr lang="tr-TR" sz="2400"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3059113" y="260350"/>
            <a:ext cx="3022600" cy="522288"/>
          </a:xfrm>
          <a:noFill/>
        </p:spPr>
        <p:txBody>
          <a:bodyPr/>
          <a:lstStyle/>
          <a:p>
            <a:pPr eaLnBrk="1" hangingPunct="1"/>
            <a:r>
              <a:rPr lang="tr-TR" sz="3600" b="1" smtClean="0">
                <a:solidFill>
                  <a:srgbClr val="0000FF"/>
                </a:solidFill>
              </a:rPr>
              <a:t>Hakim Rüyet</a:t>
            </a:r>
          </a:p>
        </p:txBody>
      </p:sp>
      <p:pic>
        <p:nvPicPr>
          <p:cNvPr id="19459" name="Picture 5"/>
          <p:cNvPicPr>
            <a:picLocks noChangeAspect="1" noChangeArrowheads="1"/>
          </p:cNvPicPr>
          <p:nvPr>
            <p:ph sz="half" idx="1"/>
          </p:nvPr>
        </p:nvPicPr>
        <p:blipFill>
          <a:blip r:embed="rId2" cstate="print"/>
          <a:srcRect/>
          <a:stretch>
            <a:fillRect/>
          </a:stretch>
        </p:blipFill>
        <p:spPr>
          <a:xfrm>
            <a:off x="0" y="981075"/>
            <a:ext cx="4572000" cy="5876925"/>
          </a:xfrm>
          <a:noFill/>
        </p:spPr>
      </p:pic>
      <p:pic>
        <p:nvPicPr>
          <p:cNvPr id="19460" name="Picture 7"/>
          <p:cNvPicPr>
            <a:picLocks noChangeAspect="1" noChangeArrowheads="1"/>
          </p:cNvPicPr>
          <p:nvPr>
            <p:ph sz="half" idx="2"/>
          </p:nvPr>
        </p:nvPicPr>
        <p:blipFill>
          <a:blip r:embed="rId3" cstate="print"/>
          <a:srcRect/>
          <a:stretch>
            <a:fillRect/>
          </a:stretch>
        </p:blipFill>
        <p:spPr>
          <a:xfrm>
            <a:off x="4543425" y="935038"/>
            <a:ext cx="4600575" cy="5949950"/>
          </a:xfrm>
          <a:noFill/>
        </p:spPr>
      </p:pic>
      <p:pic>
        <p:nvPicPr>
          <p:cNvPr id="5" name="Picture 9" descr="beyazz-amblemimiz"/>
          <p:cNvPicPr>
            <a:picLocks noChangeAspect="1" noChangeArrowheads="1"/>
          </p:cNvPicPr>
          <p:nvPr/>
        </p:nvPicPr>
        <p:blipFill>
          <a:blip r:embed="rId4"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60350"/>
            <a:ext cx="7772400" cy="561975"/>
          </a:xfrm>
        </p:spPr>
        <p:txBody>
          <a:bodyPr/>
          <a:lstStyle/>
          <a:p>
            <a:pPr eaLnBrk="1" hangingPunct="1"/>
            <a:r>
              <a:rPr lang="tr-TR" sz="3200" b="1" smtClean="0">
                <a:solidFill>
                  <a:srgbClr val="0000FF"/>
                </a:solidFill>
              </a:rPr>
              <a:t>GÖRÜŞ MESAFESİ</a:t>
            </a:r>
            <a:r>
              <a:rPr lang="tr-TR" sz="4000" smtClean="0"/>
              <a:t> </a:t>
            </a:r>
            <a:r>
              <a:rPr lang="tr-TR" sz="2800" smtClean="0">
                <a:solidFill>
                  <a:srgbClr val="0000FF"/>
                </a:solidFill>
              </a:rPr>
              <a:t>kurallar</a:t>
            </a:r>
          </a:p>
        </p:txBody>
      </p:sp>
      <p:sp>
        <p:nvSpPr>
          <p:cNvPr id="20483" name="Rectangle 3"/>
          <p:cNvSpPr>
            <a:spLocks noGrp="1" noChangeArrowheads="1"/>
          </p:cNvSpPr>
          <p:nvPr>
            <p:ph type="body" idx="1"/>
          </p:nvPr>
        </p:nvSpPr>
        <p:spPr>
          <a:xfrm>
            <a:off x="457200" y="1196975"/>
            <a:ext cx="8229600" cy="4752975"/>
          </a:xfrm>
        </p:spPr>
        <p:txBody>
          <a:bodyPr/>
          <a:lstStyle/>
          <a:p>
            <a:pPr marL="533400" indent="-533400" eaLnBrk="1" hangingPunct="1">
              <a:lnSpc>
                <a:spcPct val="90000"/>
              </a:lnSpc>
              <a:buFontTx/>
              <a:buAutoNum type="alphaLcParenR"/>
            </a:pPr>
            <a:r>
              <a:rPr lang="tr-TR" sz="2400" smtClean="0"/>
              <a:t>Rasat süresi içerisindeki 10 dakikalık periyod esnasında görüş mesafesi ölçümü tüm yönlerde aynı değeri ihtiva ediyorsa veya kıstaslara uygun bir değişiklik yoksa Hakim Rüyet </a:t>
            </a:r>
            <a:r>
              <a:rPr lang="tr-TR" sz="2400" b="1" smtClean="0"/>
              <a:t>“VVVV”</a:t>
            </a:r>
            <a:r>
              <a:rPr lang="tr-TR" sz="2400" smtClean="0"/>
              <a:t> grubunda rapor edilir.</a:t>
            </a:r>
          </a:p>
          <a:p>
            <a:pPr marL="533400" indent="-533400" eaLnBrk="1" hangingPunct="1">
              <a:lnSpc>
                <a:spcPct val="90000"/>
              </a:lnSpc>
              <a:buFontTx/>
              <a:buNone/>
            </a:pPr>
            <a:endParaRPr lang="tr-TR" sz="2400" smtClean="0"/>
          </a:p>
          <a:p>
            <a:pPr marL="533400" indent="-533400" eaLnBrk="1" hangingPunct="1">
              <a:lnSpc>
                <a:spcPct val="90000"/>
              </a:lnSpc>
              <a:buFontTx/>
              <a:buNone/>
            </a:pPr>
            <a:endParaRPr lang="tr-TR" sz="2400" smtClean="0"/>
          </a:p>
          <a:p>
            <a:pPr marL="533400" indent="-533400" eaLnBrk="1" hangingPunct="1">
              <a:lnSpc>
                <a:spcPct val="90000"/>
              </a:lnSpc>
              <a:buFontTx/>
              <a:buNone/>
            </a:pPr>
            <a:r>
              <a:rPr lang="tr-TR" sz="2400" b="1" smtClean="0"/>
              <a:t>Örneğin; </a:t>
            </a:r>
            <a:r>
              <a:rPr lang="tr-TR" sz="2400" smtClean="0"/>
              <a:t>sekiz yön üzerinden ölçülen değerler  N 4200, NE 4000, E 4000, SE 4000, S 4000, SW 4000, W 4500 ve NW 5000 metre. Burada havaalanının en az yarısında etkili olan en yüksek rüyet 4000 metre olup, Hakim Rüyet olarak kabul edilir.</a:t>
            </a:r>
          </a:p>
          <a:p>
            <a:pPr marL="533400" indent="-533400" eaLnBrk="1" hangingPunct="1">
              <a:lnSpc>
                <a:spcPct val="90000"/>
              </a:lnSpc>
              <a:buFontTx/>
              <a:buNone/>
            </a:pPr>
            <a:r>
              <a:rPr lang="tr-TR" sz="2400" smtClean="0"/>
              <a:t> </a:t>
            </a:r>
          </a:p>
          <a:p>
            <a:pPr marL="533400" indent="-533400" eaLnBrk="1" hangingPunct="1">
              <a:lnSpc>
                <a:spcPct val="90000"/>
              </a:lnSpc>
              <a:buFontTx/>
              <a:buNone/>
            </a:pPr>
            <a:r>
              <a:rPr lang="tr-TR" sz="2400" smtClean="0"/>
              <a:t>Bu örnekte kodlama VVVV için  </a:t>
            </a:r>
            <a:r>
              <a:rPr lang="tr-TR" sz="2400" smtClean="0">
                <a:sym typeface="Wingdings" pitchFamily="2" charset="2"/>
              </a:rPr>
              <a:t></a:t>
            </a:r>
            <a:r>
              <a:rPr lang="tr-TR" sz="2400" smtClean="0"/>
              <a:t>  4000  olarak yapılır.</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750" y="0"/>
            <a:ext cx="7772400" cy="1143000"/>
          </a:xfrm>
        </p:spPr>
        <p:txBody>
          <a:bodyPr/>
          <a:lstStyle/>
          <a:p>
            <a:pPr eaLnBrk="1" hangingPunct="1"/>
            <a:r>
              <a:rPr lang="tr-TR" sz="3200" b="1" smtClean="0">
                <a:solidFill>
                  <a:srgbClr val="0000FF"/>
                </a:solidFill>
              </a:rPr>
              <a:t>M E T A R</a:t>
            </a:r>
          </a:p>
        </p:txBody>
      </p:sp>
      <p:sp>
        <p:nvSpPr>
          <p:cNvPr id="3075" name="Rectangle 3"/>
          <p:cNvSpPr>
            <a:spLocks noGrp="1" noChangeArrowheads="1"/>
          </p:cNvSpPr>
          <p:nvPr>
            <p:ph type="body" idx="1"/>
          </p:nvPr>
        </p:nvSpPr>
        <p:spPr>
          <a:xfrm>
            <a:off x="685800" y="1843088"/>
            <a:ext cx="7772400" cy="3171825"/>
          </a:xfrm>
        </p:spPr>
        <p:txBody>
          <a:bodyPr/>
          <a:lstStyle/>
          <a:p>
            <a:pPr eaLnBrk="1" hangingPunct="1"/>
            <a:r>
              <a:rPr lang="tr-TR" smtClean="0"/>
              <a:t>METAR kod formu, aeronatik amaçlar için belirlenen rutin hava raporudur.  Hava alanlarında 50 </a:t>
            </a:r>
            <a:r>
              <a:rPr lang="tr-TR" sz="2000" smtClean="0"/>
              <a:t>ve/veya</a:t>
            </a:r>
            <a:r>
              <a:rPr lang="tr-TR" smtClean="0"/>
              <a:t> 20 geçe yapılır.</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88913"/>
            <a:ext cx="7772400" cy="490537"/>
          </a:xfrm>
        </p:spPr>
        <p:txBody>
          <a:bodyPr/>
          <a:lstStyle/>
          <a:p>
            <a:pPr eaLnBrk="1" hangingPunct="1"/>
            <a:r>
              <a:rPr lang="tr-TR" sz="3200" b="1" smtClean="0">
                <a:solidFill>
                  <a:srgbClr val="0000FF"/>
                </a:solidFill>
              </a:rPr>
              <a:t>GÖRÜŞ MESAFESİ</a:t>
            </a:r>
            <a:r>
              <a:rPr lang="tr-TR" sz="4000" smtClean="0"/>
              <a:t> </a:t>
            </a:r>
            <a:r>
              <a:rPr lang="tr-TR" sz="4000" smtClean="0">
                <a:solidFill>
                  <a:srgbClr val="0000FF"/>
                </a:solidFill>
              </a:rPr>
              <a:t>kurallar</a:t>
            </a:r>
          </a:p>
        </p:txBody>
      </p:sp>
      <p:sp>
        <p:nvSpPr>
          <p:cNvPr id="21507" name="Rectangle 3"/>
          <p:cNvSpPr>
            <a:spLocks noGrp="1" noChangeArrowheads="1"/>
          </p:cNvSpPr>
          <p:nvPr>
            <p:ph type="body" idx="1"/>
          </p:nvPr>
        </p:nvSpPr>
        <p:spPr>
          <a:xfrm>
            <a:off x="457200" y="1092200"/>
            <a:ext cx="8229600" cy="5073650"/>
          </a:xfrm>
        </p:spPr>
        <p:txBody>
          <a:bodyPr/>
          <a:lstStyle/>
          <a:p>
            <a:pPr eaLnBrk="1" hangingPunct="1">
              <a:lnSpc>
                <a:spcPct val="90000"/>
              </a:lnSpc>
              <a:buFontTx/>
              <a:buNone/>
            </a:pPr>
            <a:r>
              <a:rPr lang="tr-TR" sz="2400" b="1" smtClean="0">
                <a:solidFill>
                  <a:srgbClr val="FF0000"/>
                </a:solidFill>
              </a:rPr>
              <a:t>b)</a:t>
            </a:r>
            <a:r>
              <a:rPr lang="tr-TR" sz="2400" smtClean="0"/>
              <a:t> Rasat süresi içerisindeki 10 dakikalık periyod esnasında görüş mesafesi tüm yönlerde aynı değil ise veya rüyet değeri </a:t>
            </a:r>
            <a:r>
              <a:rPr lang="tr-TR" sz="2400" i="1" smtClean="0"/>
              <a:t>hızlı bir</a:t>
            </a:r>
            <a:r>
              <a:rPr lang="tr-TR" sz="2400" smtClean="0"/>
              <a:t> </a:t>
            </a:r>
            <a:r>
              <a:rPr lang="tr-TR" sz="2400" i="1" smtClean="0"/>
              <a:t>şekilde değişiyor</a:t>
            </a:r>
            <a:r>
              <a:rPr lang="tr-TR" sz="2400" smtClean="0"/>
              <a:t> ve </a:t>
            </a:r>
            <a:r>
              <a:rPr lang="tr-TR" sz="2400" i="1" smtClean="0"/>
              <a:t>hakim rüyet belirlenemiyorsa</a:t>
            </a:r>
            <a:r>
              <a:rPr lang="tr-TR" sz="2400" smtClean="0"/>
              <a:t>, rasat edilen en düşük rüyet değeri yönü belirtilmeksizin rapor edilir.</a:t>
            </a:r>
          </a:p>
          <a:p>
            <a:pPr eaLnBrk="1" hangingPunct="1">
              <a:lnSpc>
                <a:spcPct val="90000"/>
              </a:lnSpc>
              <a:buFontTx/>
              <a:buNone/>
            </a:pPr>
            <a:endParaRPr lang="tr-TR" sz="2400" b="1" smtClean="0"/>
          </a:p>
          <a:p>
            <a:pPr eaLnBrk="1" hangingPunct="1">
              <a:lnSpc>
                <a:spcPct val="90000"/>
              </a:lnSpc>
              <a:buFontTx/>
              <a:buNone/>
            </a:pPr>
            <a:r>
              <a:rPr lang="tr-TR" sz="2400" b="1" smtClean="0"/>
              <a:t>Örneğin; </a:t>
            </a:r>
            <a:r>
              <a:rPr lang="tr-TR" sz="2400" smtClean="0"/>
              <a:t>sekiz yön üzerinden ölçülen değerler  N 2500, NE 3000 , E 3600, SE 3200, S 4000, SW 3500, W 2800 ve NW 2000 metre. Burada ölçülen NW yönündeki en düşük mesafe olan 2000 metre Hakim Rüyet olarak kabul edilir.</a:t>
            </a:r>
          </a:p>
          <a:p>
            <a:pPr eaLnBrk="1" hangingPunct="1">
              <a:lnSpc>
                <a:spcPct val="90000"/>
              </a:lnSpc>
              <a:buFontTx/>
              <a:buNone/>
            </a:pPr>
            <a:r>
              <a:rPr lang="tr-TR" sz="2400" smtClean="0"/>
              <a:t> </a:t>
            </a:r>
          </a:p>
          <a:p>
            <a:pPr eaLnBrk="1" hangingPunct="1">
              <a:lnSpc>
                <a:spcPct val="90000"/>
              </a:lnSpc>
              <a:buFontTx/>
              <a:buNone/>
            </a:pPr>
            <a:r>
              <a:rPr lang="tr-TR" sz="2400" smtClean="0"/>
              <a:t>Bu örnekte kodlama VVVV için  </a:t>
            </a:r>
            <a:r>
              <a:rPr lang="tr-TR" sz="2400" smtClean="0">
                <a:sym typeface="Wingdings" pitchFamily="2" charset="2"/>
              </a:rPr>
              <a:t></a:t>
            </a:r>
            <a:r>
              <a:rPr lang="tr-TR" sz="2400" smtClean="0"/>
              <a:t>  2000  olarak yapılır.</a:t>
            </a:r>
          </a:p>
          <a:p>
            <a:pPr eaLnBrk="1" hangingPunct="1">
              <a:lnSpc>
                <a:spcPct val="90000"/>
              </a:lnSpc>
              <a:buFontTx/>
              <a:buNone/>
            </a:pPr>
            <a:r>
              <a:rPr lang="tr-TR" sz="2200" smtClean="0"/>
              <a:t>Aynı değerlerle hızlı değişim olmadığı durumda Hakim Rüyet:</a:t>
            </a:r>
            <a:r>
              <a:rPr lang="tr-TR" sz="2400" smtClean="0">
                <a:solidFill>
                  <a:srgbClr val="0000FF"/>
                </a:solidFill>
              </a:rPr>
              <a:t> …….</a:t>
            </a:r>
          </a:p>
          <a:p>
            <a:pPr eaLnBrk="1" hangingPunct="1">
              <a:lnSpc>
                <a:spcPct val="90000"/>
              </a:lnSpc>
              <a:buFontTx/>
              <a:buNone/>
            </a:pPr>
            <a:endParaRPr lang="tr-TR" sz="2400" smtClean="0">
              <a:solidFill>
                <a:srgbClr val="0000FF"/>
              </a:solidFill>
            </a:endParaRP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74638"/>
            <a:ext cx="7772400" cy="417512"/>
          </a:xfrm>
        </p:spPr>
        <p:txBody>
          <a:bodyPr/>
          <a:lstStyle/>
          <a:p>
            <a:pPr eaLnBrk="1" hangingPunct="1"/>
            <a:r>
              <a:rPr lang="tr-TR" sz="3200" b="1" smtClean="0">
                <a:solidFill>
                  <a:srgbClr val="0000FF"/>
                </a:solidFill>
              </a:rPr>
              <a:t>GÖRÜŞ MESAFESİ</a:t>
            </a:r>
            <a:r>
              <a:rPr lang="tr-TR" sz="4000" smtClean="0"/>
              <a:t> </a:t>
            </a:r>
            <a:r>
              <a:rPr lang="tr-TR" sz="4000" smtClean="0">
                <a:solidFill>
                  <a:srgbClr val="0000FF"/>
                </a:solidFill>
              </a:rPr>
              <a:t>kurallar</a:t>
            </a:r>
          </a:p>
        </p:txBody>
      </p:sp>
      <p:sp>
        <p:nvSpPr>
          <p:cNvPr id="22531" name="Rectangle 3"/>
          <p:cNvSpPr>
            <a:spLocks noGrp="1" noChangeArrowheads="1"/>
          </p:cNvSpPr>
          <p:nvPr>
            <p:ph type="body" idx="1"/>
          </p:nvPr>
        </p:nvSpPr>
        <p:spPr>
          <a:xfrm>
            <a:off x="457200" y="1123950"/>
            <a:ext cx="8218488" cy="5184775"/>
          </a:xfrm>
        </p:spPr>
        <p:txBody>
          <a:bodyPr/>
          <a:lstStyle/>
          <a:p>
            <a:pPr eaLnBrk="1" hangingPunct="1">
              <a:lnSpc>
                <a:spcPct val="80000"/>
              </a:lnSpc>
              <a:buFontTx/>
              <a:buNone/>
            </a:pPr>
            <a:r>
              <a:rPr lang="tr-TR" sz="2000" b="1" smtClean="0">
                <a:solidFill>
                  <a:srgbClr val="FF0000"/>
                </a:solidFill>
              </a:rPr>
              <a:t>V</a:t>
            </a:r>
            <a:r>
              <a:rPr lang="tr-TR" sz="2000" b="1" baseline="-25000" smtClean="0">
                <a:solidFill>
                  <a:srgbClr val="FF0000"/>
                </a:solidFill>
              </a:rPr>
              <a:t>N</a:t>
            </a:r>
            <a:r>
              <a:rPr lang="tr-TR" sz="2000" b="1" smtClean="0">
                <a:solidFill>
                  <a:srgbClr val="FF0000"/>
                </a:solidFill>
              </a:rPr>
              <a:t>V</a:t>
            </a:r>
            <a:r>
              <a:rPr lang="tr-TR" sz="2000" b="1" baseline="-25000" smtClean="0">
                <a:solidFill>
                  <a:srgbClr val="FF0000"/>
                </a:solidFill>
              </a:rPr>
              <a:t>N</a:t>
            </a:r>
            <a:r>
              <a:rPr lang="tr-TR" sz="2000" b="1" smtClean="0">
                <a:solidFill>
                  <a:srgbClr val="FF0000"/>
                </a:solidFill>
              </a:rPr>
              <a:t>V</a:t>
            </a:r>
            <a:r>
              <a:rPr lang="tr-TR" sz="2000" b="1" baseline="-25000" smtClean="0">
                <a:solidFill>
                  <a:srgbClr val="FF0000"/>
                </a:solidFill>
              </a:rPr>
              <a:t>N</a:t>
            </a:r>
            <a:r>
              <a:rPr lang="tr-TR" sz="2000" b="1" smtClean="0">
                <a:solidFill>
                  <a:srgbClr val="FF0000"/>
                </a:solidFill>
              </a:rPr>
              <a:t>V</a:t>
            </a:r>
            <a:r>
              <a:rPr lang="tr-TR" sz="2000" b="1" baseline="-25000" smtClean="0">
                <a:solidFill>
                  <a:srgbClr val="FF0000"/>
                </a:solidFill>
              </a:rPr>
              <a:t>N</a:t>
            </a:r>
            <a:r>
              <a:rPr lang="tr-TR" sz="2000" b="1" smtClean="0">
                <a:solidFill>
                  <a:srgbClr val="FF0000"/>
                </a:solidFill>
              </a:rPr>
              <a:t>Dv  </a:t>
            </a:r>
            <a:r>
              <a:rPr lang="tr-TR" sz="2000" b="1" smtClean="0"/>
              <a:t>ve</a:t>
            </a:r>
            <a:r>
              <a:rPr lang="tr-TR" sz="2000" b="1" smtClean="0">
                <a:solidFill>
                  <a:srgbClr val="FF0000"/>
                </a:solidFill>
              </a:rPr>
              <a:t>  VVVVN</a:t>
            </a:r>
            <a:r>
              <a:rPr lang="tr-TR" sz="2000" b="1" baseline="-25000" smtClean="0">
                <a:solidFill>
                  <a:srgbClr val="FF0000"/>
                </a:solidFill>
              </a:rPr>
              <a:t>DV</a:t>
            </a:r>
            <a:r>
              <a:rPr lang="tr-TR" sz="2000" b="1" smtClean="0"/>
              <a:t>  </a:t>
            </a:r>
            <a:r>
              <a:rPr lang="tr-TR" sz="2000" smtClean="0"/>
              <a:t>grupları</a:t>
            </a:r>
          </a:p>
          <a:p>
            <a:pPr eaLnBrk="1" hangingPunct="1">
              <a:lnSpc>
                <a:spcPct val="80000"/>
              </a:lnSpc>
              <a:buFontTx/>
              <a:buNone/>
            </a:pPr>
            <a:r>
              <a:rPr lang="tr-TR" sz="2000" b="1" smtClean="0"/>
              <a:t> </a:t>
            </a:r>
            <a:endParaRPr lang="tr-TR" sz="2000" b="1" smtClean="0">
              <a:solidFill>
                <a:srgbClr val="FF0000"/>
              </a:solidFill>
            </a:endParaRPr>
          </a:p>
          <a:p>
            <a:pPr eaLnBrk="1" hangingPunct="1">
              <a:lnSpc>
                <a:spcPct val="80000"/>
              </a:lnSpc>
              <a:buFontTx/>
              <a:buNone/>
            </a:pPr>
            <a:r>
              <a:rPr lang="tr-TR" sz="2000" b="1" smtClean="0">
                <a:solidFill>
                  <a:srgbClr val="FF0000"/>
                </a:solidFill>
              </a:rPr>
              <a:t>V</a:t>
            </a:r>
            <a:r>
              <a:rPr lang="tr-TR" sz="2000" b="1" baseline="-25000" smtClean="0">
                <a:solidFill>
                  <a:srgbClr val="FF0000"/>
                </a:solidFill>
              </a:rPr>
              <a:t>N</a:t>
            </a:r>
            <a:r>
              <a:rPr lang="tr-TR" sz="2000" b="1" smtClean="0">
                <a:solidFill>
                  <a:srgbClr val="FF0000"/>
                </a:solidFill>
              </a:rPr>
              <a:t>V</a:t>
            </a:r>
            <a:r>
              <a:rPr lang="tr-TR" sz="2000" b="1" baseline="-25000" smtClean="0">
                <a:solidFill>
                  <a:srgbClr val="FF0000"/>
                </a:solidFill>
              </a:rPr>
              <a:t>N</a:t>
            </a:r>
            <a:r>
              <a:rPr lang="tr-TR" sz="2000" b="1" smtClean="0">
                <a:solidFill>
                  <a:srgbClr val="FF0000"/>
                </a:solidFill>
              </a:rPr>
              <a:t>V</a:t>
            </a:r>
            <a:r>
              <a:rPr lang="tr-TR" sz="2000" b="1" baseline="-25000" smtClean="0">
                <a:solidFill>
                  <a:srgbClr val="FF0000"/>
                </a:solidFill>
              </a:rPr>
              <a:t>N</a:t>
            </a:r>
            <a:r>
              <a:rPr lang="tr-TR" sz="2000" b="1" smtClean="0">
                <a:solidFill>
                  <a:srgbClr val="FF0000"/>
                </a:solidFill>
              </a:rPr>
              <a:t>V</a:t>
            </a:r>
            <a:r>
              <a:rPr lang="tr-TR" sz="2000" b="1" baseline="-25000" smtClean="0">
                <a:solidFill>
                  <a:srgbClr val="FF0000"/>
                </a:solidFill>
              </a:rPr>
              <a:t>N</a:t>
            </a:r>
            <a:r>
              <a:rPr lang="tr-TR" sz="2000" b="1" smtClean="0"/>
              <a:t>:</a:t>
            </a:r>
            <a:r>
              <a:rPr lang="tr-TR" sz="2000" smtClean="0"/>
              <a:t> Minimum görüş mesafesi</a:t>
            </a:r>
          </a:p>
          <a:p>
            <a:pPr eaLnBrk="1" hangingPunct="1">
              <a:lnSpc>
                <a:spcPct val="80000"/>
              </a:lnSpc>
              <a:buFontTx/>
              <a:buNone/>
            </a:pPr>
            <a:endParaRPr lang="tr-TR" sz="2000" smtClean="0"/>
          </a:p>
          <a:p>
            <a:pPr eaLnBrk="1" hangingPunct="1">
              <a:lnSpc>
                <a:spcPct val="80000"/>
              </a:lnSpc>
              <a:buFontTx/>
              <a:buNone/>
            </a:pPr>
            <a:r>
              <a:rPr lang="tr-TR" sz="2000" smtClean="0"/>
              <a:t>Rasat edilen en düşük rüyet hakim rüyetten farklıysa ve minimum </a:t>
            </a:r>
            <a:r>
              <a:rPr lang="tr-TR" sz="2000" i="1" smtClean="0"/>
              <a:t>rüyet 1500 metrenin altı</a:t>
            </a:r>
            <a:r>
              <a:rPr lang="tr-TR" sz="2000" smtClean="0"/>
              <a:t>nda veya </a:t>
            </a:r>
            <a:r>
              <a:rPr lang="tr-TR" sz="2000" i="1" smtClean="0"/>
              <a:t>hakim rüyetin %50</a:t>
            </a:r>
            <a:r>
              <a:rPr lang="tr-TR" sz="2000" smtClean="0"/>
              <a:t>’sinden az ise, tespit edilen bu minimum değer </a:t>
            </a:r>
            <a:r>
              <a:rPr lang="tr-TR" sz="2000" i="1" smtClean="0"/>
              <a:t>8 ana yön</a:t>
            </a:r>
            <a:r>
              <a:rPr lang="tr-TR" sz="2000" smtClean="0"/>
              <a:t> üzerinden rapor edilir. </a:t>
            </a:r>
          </a:p>
          <a:p>
            <a:pPr eaLnBrk="1" hangingPunct="1">
              <a:lnSpc>
                <a:spcPct val="80000"/>
              </a:lnSpc>
              <a:buFontTx/>
              <a:buNone/>
            </a:pPr>
            <a:endParaRPr lang="tr-TR" sz="2000" smtClean="0"/>
          </a:p>
          <a:p>
            <a:pPr eaLnBrk="1" hangingPunct="1">
              <a:lnSpc>
                <a:spcPct val="80000"/>
              </a:lnSpc>
              <a:buFontTx/>
              <a:buNone/>
            </a:pPr>
            <a:r>
              <a:rPr lang="tr-TR" sz="2000" b="1" smtClean="0">
                <a:solidFill>
                  <a:srgbClr val="FF0000"/>
                </a:solidFill>
              </a:rPr>
              <a:t>Dv               </a:t>
            </a:r>
            <a:r>
              <a:rPr lang="tr-TR" sz="2000" b="1" smtClean="0"/>
              <a:t>:</a:t>
            </a:r>
            <a:r>
              <a:rPr lang="tr-TR" sz="2000" smtClean="0"/>
              <a:t> VNVNVNVN  ile rapor edilen minimum görüş mesafesinin yönü</a:t>
            </a:r>
          </a:p>
          <a:p>
            <a:pPr eaLnBrk="1" hangingPunct="1">
              <a:lnSpc>
                <a:spcPct val="80000"/>
              </a:lnSpc>
              <a:buFontTx/>
              <a:buNone/>
            </a:pPr>
            <a:endParaRPr lang="tr-TR" sz="2000" b="1" smtClean="0"/>
          </a:p>
          <a:p>
            <a:pPr eaLnBrk="1" hangingPunct="1">
              <a:lnSpc>
                <a:spcPct val="80000"/>
              </a:lnSpc>
              <a:buFontTx/>
              <a:buNone/>
            </a:pPr>
            <a:r>
              <a:rPr lang="tr-TR" sz="2000" b="1" smtClean="0">
                <a:solidFill>
                  <a:srgbClr val="FF0000"/>
                </a:solidFill>
              </a:rPr>
              <a:t>Örneğin;</a:t>
            </a:r>
            <a:r>
              <a:rPr lang="tr-TR" sz="2000" b="1" smtClean="0"/>
              <a:t> </a:t>
            </a:r>
            <a:r>
              <a:rPr lang="tr-TR" sz="2000" smtClean="0"/>
              <a:t>rasatta sekiz yön üzerinden ölçülen değerler : N 4000, NE 4000, E 3800, SE 4000, S 2200, SW 1800, W 4000 ve NW 4000 metre. Burada havaalanının en az yarısında etkili olan en yüksek rüyet 4000 metre değeri Hakim Rüyet, bu değerin %50’sinden daha az olan SW yönündeki en düşük mesafe olan 1800 metre değeri ise Minimum Rüyet olarak kabul edilir. </a:t>
            </a:r>
          </a:p>
          <a:p>
            <a:pPr eaLnBrk="1" hangingPunct="1">
              <a:lnSpc>
                <a:spcPct val="80000"/>
              </a:lnSpc>
              <a:buFontTx/>
              <a:buNone/>
            </a:pPr>
            <a:r>
              <a:rPr lang="tr-TR" sz="2000" smtClean="0"/>
              <a:t>Bu örnekte kodlama  </a:t>
            </a:r>
            <a:r>
              <a:rPr lang="tr-TR" sz="2000" smtClean="0">
                <a:sym typeface="Wingdings" pitchFamily="2" charset="2"/>
              </a:rPr>
              <a:t></a:t>
            </a:r>
            <a:r>
              <a:rPr lang="tr-TR" sz="2000" smtClean="0"/>
              <a:t>  4000  1800SW  olarak raporlanır</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88913"/>
            <a:ext cx="7772400" cy="561975"/>
          </a:xfrm>
        </p:spPr>
        <p:txBody>
          <a:bodyPr/>
          <a:lstStyle/>
          <a:p>
            <a:pPr eaLnBrk="1" hangingPunct="1"/>
            <a:r>
              <a:rPr lang="tr-TR" sz="3200" b="1" smtClean="0">
                <a:solidFill>
                  <a:srgbClr val="0000FF"/>
                </a:solidFill>
              </a:rPr>
              <a:t>GÖRÜŞ MESAFESİ</a:t>
            </a:r>
            <a:r>
              <a:rPr lang="tr-TR" sz="4000" smtClean="0"/>
              <a:t> </a:t>
            </a:r>
            <a:r>
              <a:rPr lang="tr-TR" sz="4000" smtClean="0">
                <a:solidFill>
                  <a:srgbClr val="0000FF"/>
                </a:solidFill>
              </a:rPr>
              <a:t>kurallar</a:t>
            </a:r>
          </a:p>
        </p:txBody>
      </p:sp>
      <p:sp>
        <p:nvSpPr>
          <p:cNvPr id="23555" name="Rectangle 3"/>
          <p:cNvSpPr>
            <a:spLocks noGrp="1" noChangeArrowheads="1"/>
          </p:cNvSpPr>
          <p:nvPr>
            <p:ph type="body" idx="1"/>
          </p:nvPr>
        </p:nvSpPr>
        <p:spPr>
          <a:xfrm>
            <a:off x="457200" y="1196975"/>
            <a:ext cx="8229600" cy="4929188"/>
          </a:xfrm>
        </p:spPr>
        <p:txBody>
          <a:bodyPr/>
          <a:lstStyle/>
          <a:p>
            <a:pPr eaLnBrk="1" hangingPunct="1">
              <a:buFontTx/>
              <a:buNone/>
            </a:pPr>
            <a:endParaRPr lang="tr-TR" b="1" smtClean="0">
              <a:solidFill>
                <a:srgbClr val="FF0000"/>
              </a:solidFill>
            </a:endParaRPr>
          </a:p>
          <a:p>
            <a:pPr eaLnBrk="1" hangingPunct="1">
              <a:buFontTx/>
              <a:buNone/>
            </a:pPr>
            <a:r>
              <a:rPr lang="tr-TR" b="1" smtClean="0">
                <a:solidFill>
                  <a:srgbClr val="FF0000"/>
                </a:solidFill>
              </a:rPr>
              <a:t>VVVVN</a:t>
            </a:r>
            <a:r>
              <a:rPr lang="tr-TR" b="1" baseline="-25000" smtClean="0">
                <a:solidFill>
                  <a:srgbClr val="FF0000"/>
                </a:solidFill>
              </a:rPr>
              <a:t>DV</a:t>
            </a:r>
            <a:r>
              <a:rPr lang="tr-TR" b="1" smtClean="0">
                <a:solidFill>
                  <a:srgbClr val="FF0000"/>
                </a:solidFill>
              </a:rPr>
              <a:t>  </a:t>
            </a:r>
            <a:r>
              <a:rPr lang="tr-TR" b="1" smtClean="0"/>
              <a:t>:</a:t>
            </a:r>
            <a:r>
              <a:rPr lang="tr-TR" smtClean="0"/>
              <a:t> Bu grup Hakim Rüyet değerinin tam otomatik sistemlerle tespit edildiği durumlarda kullanılmakta olup, ülkemizde kullanılmayacaktır.</a:t>
            </a:r>
          </a:p>
          <a:p>
            <a:pPr eaLnBrk="1" hangingPunct="1">
              <a:buFontTx/>
              <a:buNone/>
            </a:pPr>
            <a:endParaRPr lang="tr-TR"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115888"/>
            <a:ext cx="8229600" cy="561975"/>
          </a:xfrm>
        </p:spPr>
        <p:txBody>
          <a:bodyPr/>
          <a:lstStyle/>
          <a:p>
            <a:pPr eaLnBrk="1" hangingPunct="1"/>
            <a:r>
              <a:rPr lang="tr-TR" sz="3200" b="1" smtClean="0">
                <a:solidFill>
                  <a:srgbClr val="0000FF"/>
                </a:solidFill>
              </a:rPr>
              <a:t>PİST GÖRÜŞ MESAFESİ</a:t>
            </a:r>
            <a:r>
              <a:rPr lang="tr-TR" sz="4000" smtClean="0"/>
              <a:t> </a:t>
            </a:r>
            <a:endParaRPr lang="en-US" sz="4000" smtClean="0"/>
          </a:p>
        </p:txBody>
      </p:sp>
      <p:sp>
        <p:nvSpPr>
          <p:cNvPr id="24579" name="Rectangle 3"/>
          <p:cNvSpPr>
            <a:spLocks noGrp="1" noChangeArrowheads="1"/>
          </p:cNvSpPr>
          <p:nvPr>
            <p:ph type="body" sz="half" idx="1"/>
          </p:nvPr>
        </p:nvSpPr>
        <p:spPr>
          <a:xfrm>
            <a:off x="468313" y="981075"/>
            <a:ext cx="8280400" cy="1008063"/>
          </a:xfrm>
        </p:spPr>
        <p:txBody>
          <a:bodyPr/>
          <a:lstStyle/>
          <a:p>
            <a:pPr eaLnBrk="1" hangingPunct="1">
              <a:lnSpc>
                <a:spcPct val="90000"/>
              </a:lnSpc>
              <a:buFontTx/>
              <a:buNone/>
            </a:pPr>
            <a:r>
              <a:rPr lang="tr-TR" sz="2000" smtClean="0">
                <a:solidFill>
                  <a:srgbClr val="FF0000"/>
                </a:solidFill>
              </a:rPr>
              <a:t>RDRDR/VRVRVRVRi  </a:t>
            </a:r>
            <a:r>
              <a:rPr lang="tr-TR" sz="2000" smtClean="0"/>
              <a:t>veya</a:t>
            </a:r>
            <a:r>
              <a:rPr lang="tr-TR" sz="2000" smtClean="0">
                <a:solidFill>
                  <a:srgbClr val="FF0000"/>
                </a:solidFill>
              </a:rPr>
              <a:t> DRDR/VRVRVRVRVVRVRVRVRi</a:t>
            </a:r>
          </a:p>
          <a:p>
            <a:pPr eaLnBrk="1" hangingPunct="1">
              <a:lnSpc>
                <a:spcPct val="90000"/>
              </a:lnSpc>
              <a:buFontTx/>
              <a:buNone/>
            </a:pPr>
            <a:r>
              <a:rPr lang="tr-TR" sz="2000" b="1" smtClean="0"/>
              <a:t>Pist Görüş Mesafesi:</a:t>
            </a:r>
            <a:r>
              <a:rPr lang="tr-TR" sz="2000" smtClean="0"/>
              <a:t> Pistin orta çizgisinde bulunan bir uçaktaki pilotun, pist orta çizgisini veya pist işaretleri ve ışıklarını tanıyıp görebileceği mesafedir</a:t>
            </a:r>
            <a:endParaRPr lang="tr-TR" sz="2400" b="1" smtClean="0"/>
          </a:p>
        </p:txBody>
      </p:sp>
      <p:graphicFrame>
        <p:nvGraphicFramePr>
          <p:cNvPr id="217092" name="Group 4"/>
          <p:cNvGraphicFramePr>
            <a:graphicFrameLocks noGrp="1"/>
          </p:cNvGraphicFramePr>
          <p:nvPr>
            <p:ph sz="half" idx="2"/>
          </p:nvPr>
        </p:nvGraphicFramePr>
        <p:xfrm>
          <a:off x="323850" y="2276475"/>
          <a:ext cx="8281988" cy="4111626"/>
        </p:xfrm>
        <a:graphic>
          <a:graphicData uri="http://schemas.openxmlformats.org/drawingml/2006/table">
            <a:tbl>
              <a:tblPr/>
              <a:tblGrid>
                <a:gridCol w="4038600"/>
                <a:gridCol w="4243388"/>
              </a:tblGrid>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Times New Roman" pitchFamily="18" charset="0"/>
                        </a:rPr>
                        <a:t>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rPr>
                        <a:t>RVR Grup Beliricisi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Times New Roman" pitchFamily="18" charset="0"/>
                        </a:rPr>
                        <a:t>DRDR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rPr>
                        <a:t>Pist Görüş Mesafesi ölçülen Pistin Numarası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Times New Roman" pitchFamily="18" charset="0"/>
                        </a:rPr>
                        <a:t>VRVRVRVR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rPr>
                        <a:t>Pist Görüş Mesafesi (metre)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Times New Roman" pitchFamily="18" charset="0"/>
                        </a:rPr>
                        <a:t>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rPr>
                        <a:t>Pist Rüyetindeki Değişim (Tandans)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FF0000"/>
                          </a:solidFill>
                          <a:effectLst/>
                          <a:latin typeface="Times New Roman" pitchFamily="18" charset="0"/>
                        </a:rPr>
                        <a:t>VRVRVRVRVVRVRVRVRi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rPr>
                        <a:t>Ekstrem Pist Rüyeti Grubu</a:t>
                      </a:r>
                      <a:r>
                        <a:rPr kumimoji="0" lang="en-US" sz="2000" b="0" i="0" u="none" strike="noStrike" cap="none" normalizeH="0" baseline="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44450"/>
            <a:ext cx="7772400" cy="855663"/>
          </a:xfrm>
        </p:spPr>
        <p:txBody>
          <a:bodyPr/>
          <a:lstStyle/>
          <a:p>
            <a:pPr eaLnBrk="1" hangingPunct="1"/>
            <a:r>
              <a:rPr lang="tr-TR" sz="3200" b="1" smtClean="0">
                <a:solidFill>
                  <a:srgbClr val="0000FF"/>
                </a:solidFill>
              </a:rPr>
              <a:t>PİST GÖRÜŞ MESAFESİ</a:t>
            </a:r>
          </a:p>
        </p:txBody>
      </p:sp>
      <p:sp>
        <p:nvSpPr>
          <p:cNvPr id="25603" name="Rectangle 3"/>
          <p:cNvSpPr>
            <a:spLocks noGrp="1" noChangeArrowheads="1"/>
          </p:cNvSpPr>
          <p:nvPr>
            <p:ph type="body" idx="1"/>
          </p:nvPr>
        </p:nvSpPr>
        <p:spPr>
          <a:xfrm>
            <a:off x="457200" y="1268413"/>
            <a:ext cx="8229600" cy="4857750"/>
          </a:xfrm>
        </p:spPr>
        <p:txBody>
          <a:bodyPr/>
          <a:lstStyle/>
          <a:p>
            <a:pPr eaLnBrk="1" hangingPunct="1">
              <a:lnSpc>
                <a:spcPct val="80000"/>
              </a:lnSpc>
              <a:buFontTx/>
              <a:buNone/>
            </a:pPr>
            <a:r>
              <a:rPr lang="tr-TR" sz="2400" smtClean="0"/>
              <a:t>Pist rüyeti ölçümlerinin insan gözlemine dayalı olarak yapıldığı  yerlerde, Hakim Rüyet veya Minimum Rüyet her havaalanı için ayrı ayrı belirlenen pist rüyeti limiti değerine eşit veya altına düştüğünde,</a:t>
            </a:r>
          </a:p>
          <a:p>
            <a:pPr eaLnBrk="1" hangingPunct="1">
              <a:lnSpc>
                <a:spcPct val="80000"/>
              </a:lnSpc>
              <a:buFontTx/>
              <a:buNone/>
            </a:pPr>
            <a:endParaRPr lang="tr-TR" sz="2400" smtClean="0"/>
          </a:p>
          <a:p>
            <a:pPr eaLnBrk="1" hangingPunct="1">
              <a:lnSpc>
                <a:spcPct val="80000"/>
              </a:lnSpc>
              <a:buFontTx/>
              <a:buNone/>
            </a:pPr>
            <a:r>
              <a:rPr lang="tr-TR" sz="2400" smtClean="0"/>
              <a:t>Pist rüyeti ölçümlerinin otomatik olarak (RVR cihazı/ Transmissometer) yapıldığı yerlerde, Rüyet veya Minimum Rüyet 1500 metre ve altına düştüğünde ya da Hakim Rüyet veya Minimum Rüyet her ne olursa olsun pist rüyeti 1500 metre ve altına düştüğünde,</a:t>
            </a:r>
          </a:p>
          <a:p>
            <a:pPr eaLnBrk="1" hangingPunct="1">
              <a:lnSpc>
                <a:spcPct val="80000"/>
              </a:lnSpc>
              <a:buFontTx/>
              <a:buNone/>
            </a:pPr>
            <a:endParaRPr lang="tr-TR" sz="2400" smtClean="0"/>
          </a:p>
          <a:p>
            <a:pPr eaLnBrk="1" hangingPunct="1">
              <a:lnSpc>
                <a:spcPct val="80000"/>
              </a:lnSpc>
              <a:buFontTx/>
              <a:buNone/>
            </a:pPr>
            <a:r>
              <a:rPr lang="tr-TR" sz="2400" smtClean="0"/>
              <a:t>İniş/kalkışa uygun bir yada daha fazla pist/pist başı için pist görüş mesafeleri kurallara uygun şekilde rapora dahil edilir</a:t>
            </a:r>
          </a:p>
          <a:p>
            <a:pPr eaLnBrk="1" hangingPunct="1">
              <a:lnSpc>
                <a:spcPct val="80000"/>
              </a:lnSpc>
            </a:pPr>
            <a:endParaRPr lang="tr-TR" sz="2400"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15888"/>
            <a:ext cx="7772400" cy="777875"/>
          </a:xfrm>
        </p:spPr>
        <p:txBody>
          <a:bodyPr/>
          <a:lstStyle/>
          <a:p>
            <a:pPr eaLnBrk="1" hangingPunct="1"/>
            <a:r>
              <a:rPr lang="tr-TR" sz="3200" b="1" smtClean="0">
                <a:solidFill>
                  <a:srgbClr val="0000FF"/>
                </a:solidFill>
              </a:rPr>
              <a:t>PİST GÖRÜŞ MESAFESİ</a:t>
            </a:r>
          </a:p>
        </p:txBody>
      </p:sp>
      <p:sp>
        <p:nvSpPr>
          <p:cNvPr id="26627" name="Rectangle 3"/>
          <p:cNvSpPr>
            <a:spLocks noGrp="1" noChangeArrowheads="1"/>
          </p:cNvSpPr>
          <p:nvPr>
            <p:ph type="body" idx="1"/>
          </p:nvPr>
        </p:nvSpPr>
        <p:spPr>
          <a:xfrm>
            <a:off x="457200" y="1052513"/>
            <a:ext cx="8229600" cy="5256212"/>
          </a:xfrm>
        </p:spPr>
        <p:txBody>
          <a:bodyPr/>
          <a:lstStyle/>
          <a:p>
            <a:pPr eaLnBrk="1" hangingPunct="1">
              <a:lnSpc>
                <a:spcPct val="90000"/>
              </a:lnSpc>
              <a:buFontTx/>
              <a:buNone/>
            </a:pPr>
            <a:r>
              <a:rPr lang="tr-TR" sz="2400" smtClean="0"/>
              <a:t>Pist görüş mesafesi grubu, maksimum dört defa koda dahil edilebilir.</a:t>
            </a:r>
          </a:p>
          <a:p>
            <a:pPr eaLnBrk="1" hangingPunct="1">
              <a:lnSpc>
                <a:spcPct val="90000"/>
              </a:lnSpc>
              <a:buFontTx/>
              <a:buNone/>
            </a:pPr>
            <a:endParaRPr lang="tr-TR" sz="2400" smtClean="0"/>
          </a:p>
          <a:p>
            <a:pPr eaLnBrk="1" hangingPunct="1">
              <a:lnSpc>
                <a:spcPct val="90000"/>
              </a:lnSpc>
              <a:buFontTx/>
              <a:buNone/>
            </a:pPr>
            <a:r>
              <a:rPr lang="tr-TR" sz="2400" smtClean="0"/>
              <a:t>	Eğer, pist görüş mesafesi ölçümü, aynı anda iki ya da daha fazla pistte/pist başında yapılmış ise ve bu ölçümler arasında rasatçı gözlemine dayalı ölçümlerde en az 200 metre,</a:t>
            </a:r>
          </a:p>
          <a:p>
            <a:pPr eaLnBrk="1" hangingPunct="1">
              <a:lnSpc>
                <a:spcPct val="90000"/>
              </a:lnSpc>
              <a:buFontTx/>
              <a:buNone/>
            </a:pPr>
            <a:endParaRPr lang="tr-TR" sz="2400" smtClean="0"/>
          </a:p>
          <a:p>
            <a:pPr eaLnBrk="1" hangingPunct="1">
              <a:lnSpc>
                <a:spcPct val="90000"/>
              </a:lnSpc>
              <a:buFontTx/>
              <a:buNone/>
            </a:pPr>
            <a:r>
              <a:rPr lang="tr-TR" sz="2400" smtClean="0"/>
              <a:t> RVR cihazı/Transmissometer ile yapılan ölçümlerde en az 100 metre farklılık varsa, her pist/pist başının RVR değeri rapora dahil edilir.</a:t>
            </a:r>
          </a:p>
          <a:p>
            <a:pPr eaLnBrk="1" hangingPunct="1">
              <a:lnSpc>
                <a:spcPct val="90000"/>
              </a:lnSpc>
              <a:buFontTx/>
              <a:buNone/>
            </a:pPr>
            <a:r>
              <a:rPr lang="tr-TR" sz="2400" smtClean="0"/>
              <a:t>  </a:t>
            </a:r>
          </a:p>
          <a:p>
            <a:pPr eaLnBrk="1" hangingPunct="1">
              <a:lnSpc>
                <a:spcPct val="90000"/>
              </a:lnSpc>
              <a:buFontTx/>
              <a:buNone/>
            </a:pPr>
            <a:r>
              <a:rPr lang="tr-TR" sz="2400" smtClean="0"/>
              <a:t>Örneğin; R03R/0400N R21L/0300D R03L/0500U R21R/0700D gibi.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57200" y="1125538"/>
            <a:ext cx="8229600" cy="6048375"/>
          </a:xfrm>
        </p:spPr>
        <p:txBody>
          <a:bodyPr/>
          <a:lstStyle/>
          <a:p>
            <a:pPr eaLnBrk="1" hangingPunct="1">
              <a:lnSpc>
                <a:spcPct val="80000"/>
              </a:lnSpc>
              <a:buFontTx/>
              <a:buNone/>
            </a:pPr>
            <a:r>
              <a:rPr lang="tr-TR" sz="2400" b="1" smtClean="0">
                <a:solidFill>
                  <a:srgbClr val="FF0000"/>
                </a:solidFill>
              </a:rPr>
              <a:t>DRDR</a:t>
            </a:r>
            <a:r>
              <a:rPr lang="tr-TR" sz="2400" b="1" smtClean="0"/>
              <a:t>  –  Pist Numarası  :</a:t>
            </a:r>
            <a:r>
              <a:rPr lang="tr-TR" sz="2400" smtClean="0"/>
              <a:t> Pist görüş mesafesi verilen her pistin/pist başının numarasıdır.</a:t>
            </a:r>
          </a:p>
          <a:p>
            <a:pPr eaLnBrk="1" hangingPunct="1">
              <a:lnSpc>
                <a:spcPct val="80000"/>
              </a:lnSpc>
              <a:buFontTx/>
              <a:buNone/>
            </a:pPr>
            <a:endParaRPr lang="tr-TR" sz="2400" smtClean="0"/>
          </a:p>
          <a:p>
            <a:pPr eaLnBrk="1" hangingPunct="1">
              <a:lnSpc>
                <a:spcPct val="80000"/>
              </a:lnSpc>
              <a:buFontTx/>
              <a:buNone/>
            </a:pPr>
            <a:r>
              <a:rPr lang="tr-TR" sz="2400" smtClean="0"/>
              <a:t> Paralel pistlerde, pistin pozisyonu   belirtilmek üzere </a:t>
            </a:r>
            <a:r>
              <a:rPr lang="tr-TR" sz="2400" b="1" smtClean="0">
                <a:solidFill>
                  <a:srgbClr val="FF0000"/>
                </a:solidFill>
              </a:rPr>
              <a:t>L</a:t>
            </a:r>
            <a:r>
              <a:rPr lang="tr-TR" sz="2400" b="1" smtClean="0"/>
              <a:t>, </a:t>
            </a:r>
            <a:r>
              <a:rPr lang="tr-TR" sz="2400" b="1" smtClean="0">
                <a:solidFill>
                  <a:srgbClr val="FF0000"/>
                </a:solidFill>
              </a:rPr>
              <a:t>C</a:t>
            </a:r>
            <a:r>
              <a:rPr lang="tr-TR" sz="2400" smtClean="0"/>
              <a:t> veya</a:t>
            </a:r>
            <a:r>
              <a:rPr lang="tr-TR" sz="2400" b="1" smtClean="0"/>
              <a:t> </a:t>
            </a:r>
            <a:r>
              <a:rPr lang="tr-TR" sz="2400" b="1" smtClean="0">
                <a:solidFill>
                  <a:srgbClr val="FF0000"/>
                </a:solidFill>
              </a:rPr>
              <a:t>R</a:t>
            </a:r>
            <a:r>
              <a:rPr lang="tr-TR" sz="2400" smtClean="0"/>
              <a:t> harfleri</a:t>
            </a:r>
          </a:p>
          <a:p>
            <a:pPr eaLnBrk="1" hangingPunct="1">
              <a:lnSpc>
                <a:spcPct val="80000"/>
              </a:lnSpc>
              <a:buFontTx/>
              <a:buNone/>
            </a:pPr>
            <a:r>
              <a:rPr lang="tr-TR" sz="2400" smtClean="0"/>
              <a:t>   (L – Left, C – Central, R – Right) pist numarasının sonuna dahil edilir.</a:t>
            </a:r>
          </a:p>
          <a:p>
            <a:pPr eaLnBrk="1" hangingPunct="1">
              <a:lnSpc>
                <a:spcPct val="80000"/>
              </a:lnSpc>
              <a:buFontTx/>
              <a:buNone/>
            </a:pPr>
            <a:endParaRPr lang="tr-TR" sz="2400" smtClean="0"/>
          </a:p>
          <a:p>
            <a:pPr eaLnBrk="1" hangingPunct="1">
              <a:lnSpc>
                <a:spcPct val="80000"/>
              </a:lnSpc>
              <a:buFontTx/>
              <a:buNone/>
            </a:pPr>
            <a:r>
              <a:rPr lang="tr-TR" sz="2400" smtClean="0"/>
              <a:t> Örneğin; R18/1100U,  R21L/1000N,  R36R/0900D gibi.</a:t>
            </a:r>
          </a:p>
          <a:p>
            <a:pPr eaLnBrk="1" hangingPunct="1">
              <a:lnSpc>
                <a:spcPct val="80000"/>
              </a:lnSpc>
              <a:buFontTx/>
              <a:buNone/>
            </a:pPr>
            <a:endParaRPr lang="tr-TR" sz="2400" smtClean="0"/>
          </a:p>
          <a:p>
            <a:pPr eaLnBrk="1" hangingPunct="1">
              <a:lnSpc>
                <a:spcPct val="80000"/>
              </a:lnSpc>
              <a:buFontTx/>
              <a:buNone/>
            </a:pPr>
            <a:r>
              <a:rPr lang="tr-TR" sz="2400" smtClean="0"/>
              <a:t>Bu harflerin uygun olan kombinezonu beş paralel pist için </a:t>
            </a:r>
            <a:r>
              <a:rPr lang="tr-TR" sz="2400" b="1" smtClean="0">
                <a:solidFill>
                  <a:srgbClr val="FF0000"/>
                </a:solidFill>
              </a:rPr>
              <a:t>LL</a:t>
            </a:r>
            <a:r>
              <a:rPr lang="tr-TR" sz="2400" b="1" smtClean="0"/>
              <a:t>, </a:t>
            </a:r>
            <a:r>
              <a:rPr lang="tr-TR" sz="2400" b="1" smtClean="0">
                <a:solidFill>
                  <a:srgbClr val="FF0000"/>
                </a:solidFill>
              </a:rPr>
              <a:t>L</a:t>
            </a:r>
            <a:r>
              <a:rPr lang="tr-TR" sz="2400" b="1" smtClean="0"/>
              <a:t>, </a:t>
            </a:r>
            <a:r>
              <a:rPr lang="tr-TR" sz="2400" b="1" smtClean="0">
                <a:solidFill>
                  <a:srgbClr val="FF0000"/>
                </a:solidFill>
              </a:rPr>
              <a:t>C</a:t>
            </a:r>
            <a:r>
              <a:rPr lang="tr-TR" sz="2400" b="1" smtClean="0"/>
              <a:t>, </a:t>
            </a:r>
            <a:r>
              <a:rPr lang="tr-TR" sz="2400" b="1" smtClean="0">
                <a:solidFill>
                  <a:srgbClr val="FF0000"/>
                </a:solidFill>
              </a:rPr>
              <a:t>R</a:t>
            </a:r>
            <a:r>
              <a:rPr lang="tr-TR" sz="2400" b="1" smtClean="0"/>
              <a:t>, </a:t>
            </a:r>
            <a:r>
              <a:rPr lang="tr-TR" sz="2400" b="1" smtClean="0">
                <a:solidFill>
                  <a:srgbClr val="FF0000"/>
                </a:solidFill>
              </a:rPr>
              <a:t>RR</a:t>
            </a:r>
            <a:r>
              <a:rPr lang="tr-TR" sz="2400" smtClean="0"/>
              <a:t> şeklinde kullanılabilir.</a:t>
            </a:r>
          </a:p>
          <a:p>
            <a:pPr eaLnBrk="1" hangingPunct="1">
              <a:lnSpc>
                <a:spcPct val="80000"/>
              </a:lnSpc>
              <a:buFontTx/>
              <a:buNone/>
            </a:pPr>
            <a:r>
              <a:rPr lang="tr-TR" sz="2400" smtClean="0"/>
              <a:t>VRVRVRVRi grubunda verilen pist görüş mesafesi ve tandansının ortalama değeri, rasat süresindeki 10 dakikalık periyodu ve ilgili pistin touchdown zonunu temsil etmelidir</a:t>
            </a:r>
          </a:p>
        </p:txBody>
      </p:sp>
      <p:sp>
        <p:nvSpPr>
          <p:cNvPr id="27651" name="Rectangle 3"/>
          <p:cNvSpPr>
            <a:spLocks noGrp="1" noChangeArrowheads="1"/>
          </p:cNvSpPr>
          <p:nvPr>
            <p:ph type="title"/>
          </p:nvPr>
        </p:nvSpPr>
        <p:spPr>
          <a:xfrm>
            <a:off x="685800" y="115888"/>
            <a:ext cx="7772400" cy="777875"/>
          </a:xfrm>
          <a:noFill/>
        </p:spPr>
        <p:txBody>
          <a:bodyPr/>
          <a:lstStyle/>
          <a:p>
            <a:pPr eaLnBrk="1" hangingPunct="1"/>
            <a:r>
              <a:rPr lang="tr-TR" sz="3200" b="1" smtClean="0">
                <a:solidFill>
                  <a:srgbClr val="0000FF"/>
                </a:solidFill>
              </a:rPr>
              <a:t>PİST GÖRÜŞ MESAFESİ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68313" y="836613"/>
            <a:ext cx="8229600" cy="5576887"/>
          </a:xfrm>
        </p:spPr>
        <p:txBody>
          <a:bodyPr/>
          <a:lstStyle/>
          <a:p>
            <a:pPr eaLnBrk="1" hangingPunct="1">
              <a:lnSpc>
                <a:spcPct val="80000"/>
              </a:lnSpc>
              <a:buFontTx/>
              <a:buNone/>
            </a:pPr>
            <a:endParaRPr lang="tr-TR" sz="2000" b="1" smtClean="0">
              <a:solidFill>
                <a:srgbClr val="FF0000"/>
              </a:solidFill>
            </a:endParaRPr>
          </a:p>
          <a:p>
            <a:pPr eaLnBrk="1" hangingPunct="1">
              <a:lnSpc>
                <a:spcPct val="80000"/>
              </a:lnSpc>
              <a:buFontTx/>
              <a:buNone/>
            </a:pPr>
            <a:r>
              <a:rPr lang="tr-TR" sz="2000" b="1" smtClean="0">
                <a:solidFill>
                  <a:srgbClr val="FF0000"/>
                </a:solidFill>
              </a:rPr>
              <a:t>VRVRVRVR</a:t>
            </a:r>
            <a:r>
              <a:rPr lang="tr-TR" sz="2000" b="1" smtClean="0"/>
              <a:t>  Grubu (Pist Görüş Mesafesi)  </a:t>
            </a:r>
            <a:r>
              <a:rPr lang="tr-TR" sz="2000" smtClean="0"/>
              <a:t>Gözlem/rasat süresindeki 10 dakikalık ortalama değeri kapsayan pist görüş mesafesi rapor edilir.</a:t>
            </a:r>
          </a:p>
          <a:p>
            <a:pPr eaLnBrk="1" hangingPunct="1">
              <a:lnSpc>
                <a:spcPct val="80000"/>
              </a:lnSpc>
              <a:buFontTx/>
              <a:buNone/>
            </a:pPr>
            <a:r>
              <a:rPr lang="tr-TR" sz="2000" smtClean="0"/>
              <a:t> </a:t>
            </a:r>
          </a:p>
          <a:p>
            <a:pPr eaLnBrk="1" hangingPunct="1">
              <a:lnSpc>
                <a:spcPct val="80000"/>
              </a:lnSpc>
              <a:buFontTx/>
              <a:buNone/>
            </a:pPr>
            <a:r>
              <a:rPr lang="tr-TR" sz="2000" smtClean="0">
                <a:solidFill>
                  <a:srgbClr val="FF0000"/>
                </a:solidFill>
              </a:rPr>
              <a:t> </a:t>
            </a:r>
            <a:r>
              <a:rPr lang="tr-TR" sz="2000" b="1" smtClean="0">
                <a:solidFill>
                  <a:srgbClr val="FF0000"/>
                </a:solidFill>
              </a:rPr>
              <a:t>i –</a:t>
            </a:r>
            <a:r>
              <a:rPr lang="tr-TR" sz="2000" b="1" smtClean="0"/>
              <a:t> Tandans  (Pist Rüyeti Değişimi)  :</a:t>
            </a:r>
            <a:r>
              <a:rPr lang="tr-TR" sz="2000" smtClean="0"/>
              <a:t> Rasat süresini kapsayan 10 dakikalık periyot esnasında, pist görüş mesafesi belirli azalma veya artma gösteriyorsa, yani periyodun ilk beş dakikalık ortalaması ile ikinci beş dakikalık ortalamasında 100 metre veya daha fazla bir değişim belirlenmiş ise, bu durum  </a:t>
            </a:r>
            <a:r>
              <a:rPr lang="tr-TR" sz="2000" b="1" smtClean="0"/>
              <a:t>“i”</a:t>
            </a:r>
            <a:r>
              <a:rPr lang="tr-TR" sz="2000" smtClean="0"/>
              <a:t>  harfi kısmında, aşağıdaki harflerden biri kullanılarak rapora dahil edilir.</a:t>
            </a:r>
          </a:p>
          <a:p>
            <a:pPr eaLnBrk="1" hangingPunct="1">
              <a:lnSpc>
                <a:spcPct val="80000"/>
              </a:lnSpc>
              <a:buFontTx/>
              <a:buNone/>
            </a:pPr>
            <a:endParaRPr lang="tr-TR" sz="2000" smtClean="0"/>
          </a:p>
          <a:p>
            <a:pPr eaLnBrk="1" hangingPunct="1">
              <a:lnSpc>
                <a:spcPct val="80000"/>
              </a:lnSpc>
              <a:buFontTx/>
              <a:buNone/>
            </a:pPr>
            <a:r>
              <a:rPr lang="tr-TR" sz="2000" smtClean="0"/>
              <a:t>     periyodun son beş dakikalık değerleri ilk beş dakikalık  değerlerine göre 100 metre veya daha fazla bir artış gösteriyor ise </a:t>
            </a:r>
            <a:r>
              <a:rPr lang="tr-TR" sz="2000" b="1" smtClean="0">
                <a:solidFill>
                  <a:srgbClr val="FF0000"/>
                </a:solidFill>
              </a:rPr>
              <a:t>U</a:t>
            </a:r>
            <a:r>
              <a:rPr lang="tr-TR" sz="2000" smtClean="0"/>
              <a:t>, azalma gösteriyor ise </a:t>
            </a:r>
            <a:r>
              <a:rPr lang="tr-TR" sz="2000" b="1" smtClean="0">
                <a:solidFill>
                  <a:srgbClr val="FF0000"/>
                </a:solidFill>
              </a:rPr>
              <a:t>D</a:t>
            </a:r>
            <a:r>
              <a:rPr lang="tr-TR" sz="2000" smtClean="0"/>
              <a:t>,  100 metreden daha az bir artış veya azalış gösteriyor ise veya değerler arasında herhangi bir değişiklik yok ise </a:t>
            </a:r>
            <a:r>
              <a:rPr lang="tr-TR" sz="2000" b="1" smtClean="0">
                <a:solidFill>
                  <a:srgbClr val="FF0000"/>
                </a:solidFill>
              </a:rPr>
              <a:t>N</a:t>
            </a:r>
            <a:r>
              <a:rPr lang="tr-TR" sz="2000" smtClean="0"/>
              <a:t> kullanılır.</a:t>
            </a:r>
          </a:p>
        </p:txBody>
      </p:sp>
      <p:sp>
        <p:nvSpPr>
          <p:cNvPr id="28675" name="Rectangle 3"/>
          <p:cNvSpPr>
            <a:spLocks noGrp="1" noChangeArrowheads="1"/>
          </p:cNvSpPr>
          <p:nvPr>
            <p:ph type="title"/>
          </p:nvPr>
        </p:nvSpPr>
        <p:spPr>
          <a:xfrm>
            <a:off x="685800" y="115888"/>
            <a:ext cx="7772400" cy="777875"/>
          </a:xfrm>
          <a:noFill/>
        </p:spPr>
        <p:txBody>
          <a:bodyPr/>
          <a:lstStyle/>
          <a:p>
            <a:pPr eaLnBrk="1" hangingPunct="1"/>
            <a:r>
              <a:rPr lang="tr-TR" sz="3200" b="1" smtClean="0">
                <a:solidFill>
                  <a:srgbClr val="0000FF"/>
                </a:solidFill>
              </a:rPr>
              <a:t>PİST GÖRÜŞ MESAFESİ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1054100"/>
            <a:ext cx="8229600" cy="3814763"/>
          </a:xfrm>
        </p:spPr>
        <p:txBody>
          <a:bodyPr/>
          <a:lstStyle/>
          <a:p>
            <a:pPr eaLnBrk="1" hangingPunct="1">
              <a:lnSpc>
                <a:spcPct val="80000"/>
              </a:lnSpc>
              <a:buFontTx/>
              <a:buNone/>
            </a:pPr>
            <a:endParaRPr lang="tr-TR" sz="1800" b="1" smtClean="0">
              <a:solidFill>
                <a:srgbClr val="FF0000"/>
              </a:solidFill>
            </a:endParaRPr>
          </a:p>
          <a:p>
            <a:pPr eaLnBrk="1" hangingPunct="1">
              <a:lnSpc>
                <a:spcPct val="80000"/>
              </a:lnSpc>
              <a:buFontTx/>
              <a:buNone/>
            </a:pPr>
            <a:r>
              <a:rPr lang="tr-TR" sz="1800" b="1" smtClean="0">
                <a:solidFill>
                  <a:srgbClr val="FF0000"/>
                </a:solidFill>
              </a:rPr>
              <a:t>RDRDR/VRVRVRVRVVRVRVRVRi</a:t>
            </a:r>
            <a:r>
              <a:rPr lang="tr-TR" sz="1800" b="1" smtClean="0"/>
              <a:t>  –  </a:t>
            </a:r>
            <a:r>
              <a:rPr lang="tr-TR" sz="1800" smtClean="0"/>
              <a:t>Ekstrem Değerler (Pist  Rüyetindeki  Önemli  Değişmeler)</a:t>
            </a:r>
          </a:p>
          <a:p>
            <a:pPr eaLnBrk="1" hangingPunct="1">
              <a:lnSpc>
                <a:spcPct val="80000"/>
              </a:lnSpc>
              <a:buFontTx/>
              <a:buNone/>
            </a:pPr>
            <a:endParaRPr lang="tr-TR" sz="1800" smtClean="0"/>
          </a:p>
          <a:p>
            <a:pPr eaLnBrk="1" hangingPunct="1">
              <a:lnSpc>
                <a:spcPct val="80000"/>
              </a:lnSpc>
              <a:buFontTx/>
              <a:buNone/>
            </a:pPr>
            <a:r>
              <a:rPr lang="tr-TR" sz="1800" smtClean="0"/>
              <a:t>Rasat süresini kapsayan 10 dakikalık periyot esnasındaki nominal gözlem zamanının bir dakikalık ortalama ekstrem değerleri, ortalama değerlerden en az 50 metre ya da daha fazla veya ortalama değerin %20’sinden fazla bir değişim göstermesi halinde (hangisi fazla ise o dikkate alınır), bir dakikalık ortalama minimum ve maksimum değerler 10 dakikalık ortalama pist rüyeti (RDRDR/VRVRVRVRi) RDRDR/VRVRVRVRVVRVRVRVRi  grubunda verilir.</a:t>
            </a:r>
          </a:p>
          <a:p>
            <a:pPr eaLnBrk="1" hangingPunct="1">
              <a:lnSpc>
                <a:spcPct val="80000"/>
              </a:lnSpc>
              <a:buFontTx/>
              <a:buNone/>
            </a:pPr>
            <a:endParaRPr lang="tr-TR" sz="1800" smtClean="0"/>
          </a:p>
          <a:p>
            <a:pPr eaLnBrk="1" hangingPunct="1">
              <a:lnSpc>
                <a:spcPct val="80000"/>
              </a:lnSpc>
              <a:buFontTx/>
              <a:buNone/>
            </a:pPr>
            <a:r>
              <a:rPr lang="tr-TR" sz="1800" smtClean="0"/>
              <a:t>Pist rüyetindeki minimum ve maksimum değer RDRDR/VRVRVRVRVVRVRVRVRi grubunda rapor edildiği takdirde RDRDR/VRVRVRVRi grubu kullanılmaz. </a:t>
            </a:r>
          </a:p>
          <a:p>
            <a:pPr eaLnBrk="1" hangingPunct="1">
              <a:lnSpc>
                <a:spcPct val="80000"/>
              </a:lnSpc>
              <a:buFontTx/>
              <a:buNone/>
            </a:pPr>
            <a:endParaRPr lang="tr-TR" sz="1800" smtClean="0"/>
          </a:p>
          <a:p>
            <a:pPr eaLnBrk="1" hangingPunct="1">
              <a:lnSpc>
                <a:spcPct val="80000"/>
              </a:lnSpc>
              <a:buFontTx/>
              <a:buNone/>
            </a:pPr>
            <a:r>
              <a:rPr lang="tr-TR" sz="1800" smtClean="0"/>
              <a:t>Bu grup, ortalama pist rüyetinde belirtilen kodlama kurallarına uygun şekilde verilir.</a:t>
            </a:r>
          </a:p>
          <a:p>
            <a:pPr eaLnBrk="1" hangingPunct="1">
              <a:lnSpc>
                <a:spcPct val="80000"/>
              </a:lnSpc>
              <a:buFontTx/>
              <a:buNone/>
            </a:pPr>
            <a:endParaRPr lang="tr-TR" sz="1800" smtClean="0"/>
          </a:p>
        </p:txBody>
      </p:sp>
      <p:sp>
        <p:nvSpPr>
          <p:cNvPr id="29699" name="Rectangle 3"/>
          <p:cNvSpPr>
            <a:spLocks noGrp="1" noChangeArrowheads="1"/>
          </p:cNvSpPr>
          <p:nvPr>
            <p:ph type="title"/>
          </p:nvPr>
        </p:nvSpPr>
        <p:spPr>
          <a:xfrm>
            <a:off x="685800" y="115888"/>
            <a:ext cx="7772400" cy="777875"/>
          </a:xfrm>
          <a:noFill/>
        </p:spPr>
        <p:txBody>
          <a:bodyPr/>
          <a:lstStyle/>
          <a:p>
            <a:pPr eaLnBrk="1" hangingPunct="1"/>
            <a:r>
              <a:rPr lang="tr-TR" sz="3200" b="1" smtClean="0">
                <a:solidFill>
                  <a:srgbClr val="0000FF"/>
                </a:solidFill>
              </a:rPr>
              <a:t>PİST GÖRÜŞ MESAFESİ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1125538"/>
            <a:ext cx="8229600" cy="5399087"/>
          </a:xfrm>
        </p:spPr>
        <p:txBody>
          <a:bodyPr/>
          <a:lstStyle/>
          <a:p>
            <a:pPr eaLnBrk="1" hangingPunct="1">
              <a:lnSpc>
                <a:spcPct val="80000"/>
              </a:lnSpc>
              <a:buFontTx/>
              <a:buNone/>
            </a:pPr>
            <a:r>
              <a:rPr lang="tr-TR" sz="1800" smtClean="0"/>
              <a:t>Örneğin; Rasat süresinin 10 dakikalık periyodunda her bir dakikalık ortalamalar dikkate alınırsa;</a:t>
            </a:r>
          </a:p>
          <a:p>
            <a:pPr eaLnBrk="1" hangingPunct="1">
              <a:lnSpc>
                <a:spcPct val="80000"/>
              </a:lnSpc>
              <a:buFontTx/>
              <a:buNone/>
            </a:pPr>
            <a:r>
              <a:rPr lang="tr-TR" sz="1800" smtClean="0"/>
              <a:t>	</a:t>
            </a:r>
            <a:r>
              <a:rPr lang="tr-TR" sz="1600" smtClean="0"/>
              <a:t>1   nci bir dakikalık ortalama değer	: 1000 metre</a:t>
            </a:r>
          </a:p>
          <a:p>
            <a:pPr eaLnBrk="1" hangingPunct="1">
              <a:lnSpc>
                <a:spcPct val="80000"/>
              </a:lnSpc>
              <a:buFontTx/>
              <a:buNone/>
            </a:pPr>
            <a:r>
              <a:rPr lang="tr-TR" sz="1600" smtClean="0"/>
              <a:t>	2   nci bir dakikalık ortalama değer	:   900 metre</a:t>
            </a:r>
          </a:p>
          <a:p>
            <a:pPr eaLnBrk="1" hangingPunct="1">
              <a:lnSpc>
                <a:spcPct val="80000"/>
              </a:lnSpc>
              <a:buFontTx/>
              <a:buNone/>
            </a:pPr>
            <a:r>
              <a:rPr lang="tr-TR" sz="1600" smtClean="0"/>
              <a:t>	3   nci bir dakikalık ortalama değer	:   </a:t>
            </a:r>
            <a:r>
              <a:rPr lang="tr-TR" sz="1600" smtClean="0">
                <a:solidFill>
                  <a:srgbClr val="FF0000"/>
                </a:solidFill>
              </a:rPr>
              <a:t>800</a:t>
            </a:r>
            <a:r>
              <a:rPr lang="tr-TR" sz="1600" smtClean="0"/>
              <a:t> metre</a:t>
            </a:r>
          </a:p>
          <a:p>
            <a:pPr eaLnBrk="1" hangingPunct="1">
              <a:lnSpc>
                <a:spcPct val="80000"/>
              </a:lnSpc>
              <a:buFontTx/>
              <a:buNone/>
            </a:pPr>
            <a:r>
              <a:rPr lang="tr-TR" sz="1600" smtClean="0"/>
              <a:t>	4   nci bir dakikalık ortalama değer	:   850 metre</a:t>
            </a:r>
          </a:p>
          <a:p>
            <a:pPr eaLnBrk="1" hangingPunct="1">
              <a:lnSpc>
                <a:spcPct val="80000"/>
              </a:lnSpc>
              <a:buFontTx/>
              <a:buNone/>
            </a:pPr>
            <a:r>
              <a:rPr lang="tr-TR" sz="1600" smtClean="0"/>
              <a:t>	5   nci bir dakikalık ortalama değer	:   900 metre</a:t>
            </a:r>
          </a:p>
          <a:p>
            <a:pPr eaLnBrk="1" hangingPunct="1">
              <a:lnSpc>
                <a:spcPct val="80000"/>
              </a:lnSpc>
              <a:buFontTx/>
              <a:buNone/>
            </a:pPr>
            <a:r>
              <a:rPr lang="tr-TR" sz="1600" smtClean="0"/>
              <a:t>	6   nci bir dakikalık ortalama değer	: 1000 metre</a:t>
            </a:r>
          </a:p>
          <a:p>
            <a:pPr eaLnBrk="1" hangingPunct="1">
              <a:lnSpc>
                <a:spcPct val="80000"/>
              </a:lnSpc>
              <a:buFontTx/>
              <a:buNone/>
            </a:pPr>
            <a:r>
              <a:rPr lang="tr-TR" sz="1600" smtClean="0"/>
              <a:t>	7   nci bir dakikalık ortalama değer	: 1100 metre</a:t>
            </a:r>
          </a:p>
          <a:p>
            <a:pPr eaLnBrk="1" hangingPunct="1">
              <a:lnSpc>
                <a:spcPct val="80000"/>
              </a:lnSpc>
              <a:buFontTx/>
              <a:buNone/>
            </a:pPr>
            <a:r>
              <a:rPr lang="tr-TR" sz="1600" smtClean="0"/>
              <a:t>	8   nci bir dakikalık ortalama değer	: </a:t>
            </a:r>
            <a:r>
              <a:rPr lang="tr-TR" sz="1600" smtClean="0">
                <a:solidFill>
                  <a:srgbClr val="FF0000"/>
                </a:solidFill>
              </a:rPr>
              <a:t>1200</a:t>
            </a:r>
            <a:r>
              <a:rPr lang="tr-TR" sz="1600" smtClean="0"/>
              <a:t> metre</a:t>
            </a:r>
          </a:p>
          <a:p>
            <a:pPr eaLnBrk="1" hangingPunct="1">
              <a:lnSpc>
                <a:spcPct val="80000"/>
              </a:lnSpc>
              <a:buFontTx/>
              <a:buNone/>
            </a:pPr>
            <a:r>
              <a:rPr lang="tr-TR" sz="1600" smtClean="0"/>
              <a:t>	9   nci bir dakikalık ortalama değer	: 1250 metre</a:t>
            </a:r>
          </a:p>
          <a:p>
            <a:pPr eaLnBrk="1" hangingPunct="1">
              <a:lnSpc>
                <a:spcPct val="80000"/>
              </a:lnSpc>
              <a:buFontTx/>
              <a:buNone/>
            </a:pPr>
            <a:r>
              <a:rPr lang="tr-TR" sz="1600" smtClean="0"/>
              <a:t>	10 nci bir dakikalık ortalama değer	: 1250 metre</a:t>
            </a:r>
          </a:p>
          <a:p>
            <a:pPr eaLnBrk="1" hangingPunct="1">
              <a:lnSpc>
                <a:spcPct val="80000"/>
              </a:lnSpc>
              <a:buFontTx/>
              <a:buNone/>
            </a:pPr>
            <a:endParaRPr lang="tr-TR" sz="1600" smtClean="0"/>
          </a:p>
          <a:p>
            <a:pPr eaLnBrk="1" hangingPunct="1">
              <a:lnSpc>
                <a:spcPct val="80000"/>
              </a:lnSpc>
              <a:buFontTx/>
              <a:buNone/>
            </a:pPr>
            <a:r>
              <a:rPr lang="tr-TR" sz="1800" smtClean="0"/>
              <a:t>	Yukarıdaki değerlerin 10 dakikalık ortalaması 1025 metredir. Bu değerin %20’si veya daha fazlasını sağlayan minimum değer 820 metre, maksimum değer  1230 metredir. Bu durumun belirlenmesi halinde (ki bu değerlerden daha düşük ve daha yüksek değerler ölçülmüştür 3 ncü dakikada 800 metre, 9 ve 10 ncu dakikalarda 1250 metre) 10 dakikalık ortalama pist rüyeti grubu yerine ekstrem pist rüyeti grubu koda dahil edilir. Verilen bu örnekte pist rüyeti grubu  “</a:t>
            </a:r>
            <a:r>
              <a:rPr lang="tr-TR" sz="1800" smtClean="0">
                <a:solidFill>
                  <a:srgbClr val="FF0000"/>
                </a:solidFill>
              </a:rPr>
              <a:t>R21/0800V1200U</a:t>
            </a:r>
            <a:r>
              <a:rPr lang="tr-TR" sz="1800" smtClean="0"/>
              <a:t>” olarak kodlanır.</a:t>
            </a:r>
          </a:p>
          <a:p>
            <a:pPr eaLnBrk="1" hangingPunct="1">
              <a:lnSpc>
                <a:spcPct val="80000"/>
              </a:lnSpc>
              <a:buFontTx/>
              <a:buNone/>
            </a:pPr>
            <a:r>
              <a:rPr lang="tr-TR" sz="1800" smtClean="0"/>
              <a:t>	Yukarıda verilen örnek, 800 metreden daha düşük değerler için uygulandığında %20 kuralına ilaveten 50 metre kuralı da göz önünde bulundurulur.</a:t>
            </a:r>
          </a:p>
        </p:txBody>
      </p:sp>
      <p:sp>
        <p:nvSpPr>
          <p:cNvPr id="30723" name="Rectangle 3"/>
          <p:cNvSpPr>
            <a:spLocks noGrp="1" noChangeArrowheads="1"/>
          </p:cNvSpPr>
          <p:nvPr>
            <p:ph type="title"/>
          </p:nvPr>
        </p:nvSpPr>
        <p:spPr>
          <a:xfrm>
            <a:off x="685800" y="115888"/>
            <a:ext cx="7772400" cy="777875"/>
          </a:xfrm>
          <a:noFill/>
        </p:spPr>
        <p:txBody>
          <a:bodyPr/>
          <a:lstStyle/>
          <a:p>
            <a:pPr eaLnBrk="1" hangingPunct="1"/>
            <a:r>
              <a:rPr lang="tr-TR" sz="3200" b="1" smtClean="0">
                <a:solidFill>
                  <a:srgbClr val="0000FF"/>
                </a:solidFill>
              </a:rPr>
              <a:t>PİST GÖRÜŞ MESAFESİ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sz="quarter"/>
          </p:nvPr>
        </p:nvSpPr>
        <p:spPr>
          <a:xfrm>
            <a:off x="395288" y="115888"/>
            <a:ext cx="8229600" cy="433387"/>
          </a:xfrm>
        </p:spPr>
        <p:txBody>
          <a:bodyPr/>
          <a:lstStyle/>
          <a:p>
            <a:pPr eaLnBrk="1" hangingPunct="1"/>
            <a:r>
              <a:rPr lang="tr-TR" sz="2000" b="1" smtClean="0">
                <a:solidFill>
                  <a:srgbClr val="0000FF"/>
                </a:solidFill>
              </a:rPr>
              <a:t>METAR – AVIATION ROUTINE WEATHER REPORT</a:t>
            </a:r>
            <a:endParaRPr lang="tr-TR" sz="4000" b="1" smtClean="0">
              <a:solidFill>
                <a:srgbClr val="0000FF"/>
              </a:solidFill>
            </a:endParaRPr>
          </a:p>
        </p:txBody>
      </p:sp>
      <p:pic>
        <p:nvPicPr>
          <p:cNvPr id="197635" name="Picture 3" descr="metar kod formu1"/>
          <p:cNvPicPr>
            <a:picLocks noChangeAspect="1" noChangeArrowheads="1"/>
          </p:cNvPicPr>
          <p:nvPr>
            <p:ph sz="quarter" idx="1"/>
          </p:nvPr>
        </p:nvPicPr>
        <p:blipFill>
          <a:blip r:embed="rId2" cstate="print"/>
          <a:srcRect/>
          <a:stretch>
            <a:fillRect/>
          </a:stretch>
        </p:blipFill>
        <p:spPr>
          <a:xfrm>
            <a:off x="250825" y="981075"/>
            <a:ext cx="5903913" cy="431800"/>
          </a:xfrm>
          <a:noFill/>
        </p:spPr>
      </p:pic>
      <p:pic>
        <p:nvPicPr>
          <p:cNvPr id="197636" name="Picture 4" descr="metar kod formu2"/>
          <p:cNvPicPr>
            <a:picLocks noChangeAspect="1" noChangeArrowheads="1"/>
          </p:cNvPicPr>
          <p:nvPr>
            <p:ph sz="quarter" idx="2"/>
          </p:nvPr>
        </p:nvPicPr>
        <p:blipFill>
          <a:blip r:embed="rId3" cstate="print"/>
          <a:srcRect/>
          <a:stretch>
            <a:fillRect/>
          </a:stretch>
        </p:blipFill>
        <p:spPr>
          <a:xfrm>
            <a:off x="250825" y="1557338"/>
            <a:ext cx="8893175" cy="2087562"/>
          </a:xfrm>
          <a:noFill/>
        </p:spPr>
      </p:pic>
      <p:pic>
        <p:nvPicPr>
          <p:cNvPr id="197637" name="Picture 5" descr="metar kod formu4"/>
          <p:cNvPicPr>
            <a:picLocks noChangeAspect="1" noChangeArrowheads="1"/>
          </p:cNvPicPr>
          <p:nvPr>
            <p:ph sz="quarter" idx="4"/>
          </p:nvPr>
        </p:nvPicPr>
        <p:blipFill>
          <a:blip r:embed="rId4" cstate="print"/>
          <a:srcRect/>
          <a:stretch>
            <a:fillRect/>
          </a:stretch>
        </p:blipFill>
        <p:spPr>
          <a:xfrm>
            <a:off x="250825" y="4724400"/>
            <a:ext cx="7127875" cy="1284288"/>
          </a:xfrm>
          <a:noFill/>
        </p:spPr>
      </p:pic>
      <p:pic>
        <p:nvPicPr>
          <p:cNvPr id="197638" name="Picture 6" descr="metar kod formu5"/>
          <p:cNvPicPr>
            <a:picLocks noChangeAspect="1" noChangeArrowheads="1"/>
          </p:cNvPicPr>
          <p:nvPr/>
        </p:nvPicPr>
        <p:blipFill>
          <a:blip r:embed="rId5" cstate="print"/>
          <a:srcRect/>
          <a:stretch>
            <a:fillRect/>
          </a:stretch>
        </p:blipFill>
        <p:spPr bwMode="auto">
          <a:xfrm>
            <a:off x="250825" y="6237288"/>
            <a:ext cx="1038225" cy="209550"/>
          </a:xfrm>
          <a:prstGeom prst="rect">
            <a:avLst/>
          </a:prstGeom>
          <a:noFill/>
          <a:ln w="9525">
            <a:noFill/>
            <a:miter lim="800000"/>
            <a:headEnd/>
            <a:tailEnd/>
          </a:ln>
        </p:spPr>
      </p:pic>
      <p:grpSp>
        <p:nvGrpSpPr>
          <p:cNvPr id="2" name="Group 7"/>
          <p:cNvGrpSpPr>
            <a:grpSpLocks/>
          </p:cNvGrpSpPr>
          <p:nvPr/>
        </p:nvGrpSpPr>
        <p:grpSpPr bwMode="auto">
          <a:xfrm>
            <a:off x="250825" y="3789363"/>
            <a:ext cx="7993063" cy="765175"/>
            <a:chOff x="158" y="2387"/>
            <a:chExt cx="5035" cy="482"/>
          </a:xfrm>
        </p:grpSpPr>
        <p:pic>
          <p:nvPicPr>
            <p:cNvPr id="4119" name="Picture 8" descr="metar kod formu3"/>
            <p:cNvPicPr>
              <a:picLocks noChangeAspect="1" noChangeArrowheads="1"/>
            </p:cNvPicPr>
            <p:nvPr/>
          </p:nvPicPr>
          <p:blipFill>
            <a:blip r:embed="rId6" cstate="print"/>
            <a:srcRect/>
            <a:stretch>
              <a:fillRect/>
            </a:stretch>
          </p:blipFill>
          <p:spPr bwMode="auto">
            <a:xfrm>
              <a:off x="158" y="2387"/>
              <a:ext cx="3583" cy="482"/>
            </a:xfrm>
            <a:prstGeom prst="rect">
              <a:avLst/>
            </a:prstGeom>
            <a:noFill/>
            <a:ln w="9525">
              <a:noFill/>
              <a:miter lim="800000"/>
              <a:headEnd/>
              <a:tailEnd/>
            </a:ln>
          </p:spPr>
        </p:pic>
        <p:sp>
          <p:nvSpPr>
            <p:cNvPr id="4120" name="Text Box 9"/>
            <p:cNvSpPr txBox="1">
              <a:spLocks noChangeArrowheads="1"/>
            </p:cNvSpPr>
            <p:nvPr/>
          </p:nvSpPr>
          <p:spPr bwMode="auto">
            <a:xfrm>
              <a:off x="3424" y="2523"/>
              <a:ext cx="1769" cy="231"/>
            </a:xfrm>
            <a:prstGeom prst="rect">
              <a:avLst/>
            </a:prstGeom>
            <a:solidFill>
              <a:srgbClr val="CCFFFF"/>
            </a:solidFill>
            <a:ln w="9525">
              <a:noFill/>
              <a:miter lim="800000"/>
              <a:headEnd/>
              <a:tailEnd/>
            </a:ln>
          </p:spPr>
          <p:txBody>
            <a:bodyPr>
              <a:spAutoFit/>
            </a:bodyPr>
            <a:lstStyle/>
            <a:p>
              <a:pPr>
                <a:spcBef>
                  <a:spcPct val="50000"/>
                </a:spcBef>
              </a:pPr>
              <a:r>
                <a:rPr lang="tr-TR" sz="1800">
                  <a:solidFill>
                    <a:srgbClr val="0000FF"/>
                  </a:solidFill>
                  <a:latin typeface="Arial" charset="0"/>
                </a:rPr>
                <a:t>)  (</a:t>
              </a:r>
              <a:r>
                <a:rPr lang="tr-TR" sz="1600">
                  <a:solidFill>
                    <a:srgbClr val="0000FF"/>
                  </a:solidFill>
                  <a:latin typeface="Arial" charset="0"/>
                </a:rPr>
                <a:t>RRRRERCReReRBRBR)</a:t>
              </a:r>
            </a:p>
          </p:txBody>
        </p:sp>
      </p:grpSp>
      <p:grpSp>
        <p:nvGrpSpPr>
          <p:cNvPr id="3" name="Group 10"/>
          <p:cNvGrpSpPr>
            <a:grpSpLocks/>
          </p:cNvGrpSpPr>
          <p:nvPr/>
        </p:nvGrpSpPr>
        <p:grpSpPr bwMode="auto">
          <a:xfrm>
            <a:off x="4787900" y="5013325"/>
            <a:ext cx="3744913" cy="376238"/>
            <a:chOff x="1701" y="1706"/>
            <a:chExt cx="2948" cy="237"/>
          </a:xfrm>
        </p:grpSpPr>
        <p:sp>
          <p:nvSpPr>
            <p:cNvPr id="4117" name="Text Box 11"/>
            <p:cNvSpPr txBox="1">
              <a:spLocks noChangeArrowheads="1"/>
            </p:cNvSpPr>
            <p:nvPr/>
          </p:nvSpPr>
          <p:spPr bwMode="auto">
            <a:xfrm>
              <a:off x="2561" y="1706"/>
              <a:ext cx="2088" cy="237"/>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Trend Tahmin Bölümü</a:t>
              </a:r>
            </a:p>
          </p:txBody>
        </p:sp>
        <p:sp>
          <p:nvSpPr>
            <p:cNvPr id="4118" name="Line 12"/>
            <p:cNvSpPr>
              <a:spLocks noChangeShapeType="1"/>
            </p:cNvSpPr>
            <p:nvPr/>
          </p:nvSpPr>
          <p:spPr bwMode="auto">
            <a:xfrm flipH="1">
              <a:off x="1701" y="1842"/>
              <a:ext cx="862" cy="46"/>
            </a:xfrm>
            <a:prstGeom prst="line">
              <a:avLst/>
            </a:prstGeom>
            <a:noFill/>
            <a:ln w="15875">
              <a:solidFill>
                <a:srgbClr val="FF0000"/>
              </a:solidFill>
              <a:round/>
              <a:headEnd/>
              <a:tailEnd type="triangle" w="med" len="med"/>
            </a:ln>
          </p:spPr>
          <p:txBody>
            <a:bodyPr/>
            <a:lstStyle/>
            <a:p>
              <a:endParaRPr lang="tr-TR"/>
            </a:p>
          </p:txBody>
        </p:sp>
      </p:grpSp>
      <p:grpSp>
        <p:nvGrpSpPr>
          <p:cNvPr id="4" name="Group 13"/>
          <p:cNvGrpSpPr>
            <a:grpSpLocks/>
          </p:cNvGrpSpPr>
          <p:nvPr/>
        </p:nvGrpSpPr>
        <p:grpSpPr bwMode="auto">
          <a:xfrm>
            <a:off x="1403350" y="2997200"/>
            <a:ext cx="5113338" cy="1079500"/>
            <a:chOff x="884" y="1888"/>
            <a:chExt cx="3221" cy="680"/>
          </a:xfrm>
        </p:grpSpPr>
        <p:sp>
          <p:nvSpPr>
            <p:cNvPr id="4115" name="Text Box 14"/>
            <p:cNvSpPr txBox="1">
              <a:spLocks noChangeArrowheads="1"/>
            </p:cNvSpPr>
            <p:nvPr/>
          </p:nvSpPr>
          <p:spPr bwMode="auto">
            <a:xfrm>
              <a:off x="1111" y="1888"/>
              <a:ext cx="2994" cy="505"/>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Tamamlayıcı bilgiler Bölümü </a:t>
              </a:r>
              <a:r>
                <a:rPr lang="tr-TR" sz="1400">
                  <a:latin typeface="Arial" charset="0"/>
                </a:rPr>
                <a:t>(Geçmiş Hava, Alçak seviye Rüzgar Şiri,Deniz yüzey Sıcaklığı, Pistin Durumu)</a:t>
              </a:r>
            </a:p>
          </p:txBody>
        </p:sp>
        <p:sp>
          <p:nvSpPr>
            <p:cNvPr id="4116" name="Line 15"/>
            <p:cNvSpPr>
              <a:spLocks noChangeShapeType="1"/>
            </p:cNvSpPr>
            <p:nvPr/>
          </p:nvSpPr>
          <p:spPr bwMode="auto">
            <a:xfrm flipH="1">
              <a:off x="884" y="2115"/>
              <a:ext cx="227" cy="453"/>
            </a:xfrm>
            <a:prstGeom prst="line">
              <a:avLst/>
            </a:prstGeom>
            <a:noFill/>
            <a:ln w="15875">
              <a:solidFill>
                <a:srgbClr val="FF0000"/>
              </a:solidFill>
              <a:round/>
              <a:headEnd/>
              <a:tailEnd type="triangle" w="med" len="med"/>
            </a:ln>
          </p:spPr>
          <p:txBody>
            <a:bodyPr/>
            <a:lstStyle/>
            <a:p>
              <a:endParaRPr lang="tr-TR"/>
            </a:p>
          </p:txBody>
        </p:sp>
      </p:grpSp>
      <p:grpSp>
        <p:nvGrpSpPr>
          <p:cNvPr id="5" name="Group 16"/>
          <p:cNvGrpSpPr>
            <a:grpSpLocks/>
          </p:cNvGrpSpPr>
          <p:nvPr/>
        </p:nvGrpSpPr>
        <p:grpSpPr bwMode="auto">
          <a:xfrm>
            <a:off x="1116013" y="6092825"/>
            <a:ext cx="4679950" cy="376238"/>
            <a:chOff x="1701" y="1706"/>
            <a:chExt cx="2948" cy="237"/>
          </a:xfrm>
        </p:grpSpPr>
        <p:sp>
          <p:nvSpPr>
            <p:cNvPr id="4113" name="Text Box 17"/>
            <p:cNvSpPr txBox="1">
              <a:spLocks noChangeArrowheads="1"/>
            </p:cNvSpPr>
            <p:nvPr/>
          </p:nvSpPr>
          <p:spPr bwMode="auto">
            <a:xfrm>
              <a:off x="2562" y="1706"/>
              <a:ext cx="2087" cy="237"/>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      Ulusal amaçlı bilgiler</a:t>
              </a:r>
            </a:p>
          </p:txBody>
        </p:sp>
        <p:sp>
          <p:nvSpPr>
            <p:cNvPr id="4114" name="Line 18"/>
            <p:cNvSpPr>
              <a:spLocks noChangeShapeType="1"/>
            </p:cNvSpPr>
            <p:nvPr/>
          </p:nvSpPr>
          <p:spPr bwMode="auto">
            <a:xfrm flipH="1">
              <a:off x="1701" y="1842"/>
              <a:ext cx="862" cy="46"/>
            </a:xfrm>
            <a:prstGeom prst="line">
              <a:avLst/>
            </a:prstGeom>
            <a:noFill/>
            <a:ln w="15875">
              <a:solidFill>
                <a:srgbClr val="FF0000"/>
              </a:solidFill>
              <a:round/>
              <a:headEnd/>
              <a:tailEnd type="triangle" w="med" len="med"/>
            </a:ln>
          </p:spPr>
          <p:txBody>
            <a:bodyPr/>
            <a:lstStyle/>
            <a:p>
              <a:endParaRPr lang="tr-TR"/>
            </a:p>
          </p:txBody>
        </p:sp>
      </p:grpSp>
      <p:grpSp>
        <p:nvGrpSpPr>
          <p:cNvPr id="6" name="Group 19"/>
          <p:cNvGrpSpPr>
            <a:grpSpLocks/>
          </p:cNvGrpSpPr>
          <p:nvPr/>
        </p:nvGrpSpPr>
        <p:grpSpPr bwMode="auto">
          <a:xfrm>
            <a:off x="5651500" y="908050"/>
            <a:ext cx="3203575" cy="1008063"/>
            <a:chOff x="3742" y="527"/>
            <a:chExt cx="2018" cy="635"/>
          </a:xfrm>
        </p:grpSpPr>
        <p:sp>
          <p:nvSpPr>
            <p:cNvPr id="4111" name="Line 20"/>
            <p:cNvSpPr>
              <a:spLocks noChangeShapeType="1"/>
            </p:cNvSpPr>
            <p:nvPr/>
          </p:nvSpPr>
          <p:spPr bwMode="auto">
            <a:xfrm flipH="1">
              <a:off x="3742" y="773"/>
              <a:ext cx="418" cy="389"/>
            </a:xfrm>
            <a:prstGeom prst="line">
              <a:avLst/>
            </a:prstGeom>
            <a:noFill/>
            <a:ln w="15875">
              <a:solidFill>
                <a:srgbClr val="FF0000"/>
              </a:solidFill>
              <a:round/>
              <a:headEnd/>
              <a:tailEnd type="triangle" w="med" len="med"/>
            </a:ln>
          </p:spPr>
          <p:txBody>
            <a:bodyPr/>
            <a:lstStyle/>
            <a:p>
              <a:endParaRPr lang="tr-TR"/>
            </a:p>
          </p:txBody>
        </p:sp>
        <p:sp>
          <p:nvSpPr>
            <p:cNvPr id="4112" name="Text Box 21"/>
            <p:cNvSpPr txBox="1">
              <a:spLocks noChangeArrowheads="1"/>
            </p:cNvSpPr>
            <p:nvPr/>
          </p:nvSpPr>
          <p:spPr bwMode="auto">
            <a:xfrm>
              <a:off x="4160" y="527"/>
              <a:ext cx="1600" cy="410"/>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Meteorolojik Bilgiler Bölümü</a:t>
              </a:r>
            </a:p>
          </p:txBody>
        </p:sp>
      </p:grpSp>
      <p:grpSp>
        <p:nvGrpSpPr>
          <p:cNvPr id="7" name="Group 22"/>
          <p:cNvGrpSpPr>
            <a:grpSpLocks/>
          </p:cNvGrpSpPr>
          <p:nvPr/>
        </p:nvGrpSpPr>
        <p:grpSpPr bwMode="auto">
          <a:xfrm>
            <a:off x="2555875" y="404813"/>
            <a:ext cx="3529013" cy="863600"/>
            <a:chOff x="2290" y="210"/>
            <a:chExt cx="2223" cy="499"/>
          </a:xfrm>
        </p:grpSpPr>
        <p:sp>
          <p:nvSpPr>
            <p:cNvPr id="4109" name="Line 23"/>
            <p:cNvSpPr>
              <a:spLocks noChangeShapeType="1"/>
            </p:cNvSpPr>
            <p:nvPr/>
          </p:nvSpPr>
          <p:spPr bwMode="auto">
            <a:xfrm flipH="1">
              <a:off x="2290" y="436"/>
              <a:ext cx="590" cy="273"/>
            </a:xfrm>
            <a:prstGeom prst="line">
              <a:avLst/>
            </a:prstGeom>
            <a:noFill/>
            <a:ln w="15875">
              <a:solidFill>
                <a:srgbClr val="FF0000"/>
              </a:solidFill>
              <a:round/>
              <a:headEnd/>
              <a:tailEnd type="triangle" w="med" len="med"/>
            </a:ln>
          </p:spPr>
          <p:txBody>
            <a:bodyPr/>
            <a:lstStyle/>
            <a:p>
              <a:endParaRPr lang="tr-TR"/>
            </a:p>
          </p:txBody>
        </p:sp>
        <p:sp>
          <p:nvSpPr>
            <p:cNvPr id="4110" name="Text Box 24"/>
            <p:cNvSpPr txBox="1">
              <a:spLocks noChangeArrowheads="1"/>
            </p:cNvSpPr>
            <p:nvPr/>
          </p:nvSpPr>
          <p:spPr bwMode="auto">
            <a:xfrm>
              <a:off x="2880" y="210"/>
              <a:ext cx="1633" cy="217"/>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Tanımlayıcı Bölüm</a:t>
              </a:r>
            </a:p>
          </p:txBody>
        </p:sp>
      </p:grpSp>
      <p:pic>
        <p:nvPicPr>
          <p:cNvPr id="25" name="Picture 9" descr="beyazz-amblemimiz"/>
          <p:cNvPicPr>
            <a:picLocks noChangeAspect="1" noChangeArrowheads="1"/>
          </p:cNvPicPr>
          <p:nvPr/>
        </p:nvPicPr>
        <p:blipFill>
          <a:blip r:embed="rId7"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checkerboard(across)">
                                      <p:cBhvr>
                                        <p:cTn id="7" dur="500"/>
                                        <p:tgtEl>
                                          <p:spTgt spid="1976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7635"/>
                                        </p:tgtEl>
                                        <p:attrNameLst>
                                          <p:attrName>style.visibility</p:attrName>
                                        </p:attrNameLst>
                                      </p:cBhvr>
                                      <p:to>
                                        <p:strVal val="visible"/>
                                      </p:to>
                                    </p:set>
                                    <p:animEffect transition="in" filter="checkerboard(across)">
                                      <p:cBhvr>
                                        <p:cTn id="12" dur="500"/>
                                        <p:tgtEl>
                                          <p:spTgt spid="19763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7636"/>
                                        </p:tgtEl>
                                        <p:attrNameLst>
                                          <p:attrName>style.visibility</p:attrName>
                                        </p:attrNameLst>
                                      </p:cBhvr>
                                      <p:to>
                                        <p:strVal val="visible"/>
                                      </p:to>
                                    </p:set>
                                    <p:animEffect transition="in" filter="checkerboard(across)">
                                      <p:cBhvr>
                                        <p:cTn id="22" dur="500"/>
                                        <p:tgtEl>
                                          <p:spTgt spid="19763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heckerboard(across)">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97637"/>
                                        </p:tgtEl>
                                        <p:attrNameLst>
                                          <p:attrName>style.visibility</p:attrName>
                                        </p:attrNameLst>
                                      </p:cBhvr>
                                      <p:to>
                                        <p:strVal val="visible"/>
                                      </p:to>
                                    </p:set>
                                    <p:animEffect transition="in" filter="checkerboard(across)">
                                      <p:cBhvr>
                                        <p:cTn id="42" dur="500"/>
                                        <p:tgtEl>
                                          <p:spTgt spid="19763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97638"/>
                                        </p:tgtEl>
                                        <p:attrNameLst>
                                          <p:attrName>style.visibility</p:attrName>
                                        </p:attrNameLst>
                                      </p:cBhvr>
                                      <p:to>
                                        <p:strVal val="visible"/>
                                      </p:to>
                                    </p:set>
                                    <p:animEffect transition="in" filter="checkerboard(across)">
                                      <p:cBhvr>
                                        <p:cTn id="52" dur="500"/>
                                        <p:tgtEl>
                                          <p:spTgt spid="19763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checkerboard(across)">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1628775"/>
            <a:ext cx="8229600" cy="5041900"/>
          </a:xfrm>
        </p:spPr>
        <p:txBody>
          <a:bodyPr/>
          <a:lstStyle/>
          <a:p>
            <a:pPr eaLnBrk="1" hangingPunct="1">
              <a:lnSpc>
                <a:spcPct val="80000"/>
              </a:lnSpc>
              <a:buFontTx/>
              <a:buNone/>
            </a:pPr>
            <a:r>
              <a:rPr lang="tr-TR" sz="1800" smtClean="0"/>
              <a:t>Pist görüş mesafesi değerleri, kullanılmakta olan gözlem/ölçüm sisteminin ölçüm aralığı dışında kalıyor ise, uygulanacak prosedürler </a:t>
            </a:r>
          </a:p>
          <a:p>
            <a:pPr eaLnBrk="1" hangingPunct="1">
              <a:lnSpc>
                <a:spcPct val="80000"/>
              </a:lnSpc>
              <a:buFontTx/>
              <a:buNone/>
            </a:pPr>
            <a:endParaRPr lang="tr-TR" sz="1800" b="1" smtClean="0"/>
          </a:p>
          <a:p>
            <a:pPr eaLnBrk="1" hangingPunct="1">
              <a:lnSpc>
                <a:spcPct val="80000"/>
              </a:lnSpc>
              <a:buFontTx/>
              <a:buNone/>
            </a:pPr>
            <a:r>
              <a:rPr lang="tr-TR" sz="1800" smtClean="0">
                <a:solidFill>
                  <a:schemeClr val="accent2"/>
                </a:solidFill>
              </a:rPr>
              <a:t>Eğer, ölçülen değer kullanılmakta olan ölçüm sisteminin değerlendirilebileceği maksimum değerden fazla ise VRVRVRVR grubunda raporlanan değerin önüne  </a:t>
            </a:r>
            <a:r>
              <a:rPr lang="tr-TR" sz="1800" b="1" smtClean="0">
                <a:solidFill>
                  <a:schemeClr val="accent2"/>
                </a:solidFill>
              </a:rPr>
              <a:t>“</a:t>
            </a:r>
            <a:r>
              <a:rPr lang="tr-TR" sz="1800" b="1" smtClean="0">
                <a:solidFill>
                  <a:srgbClr val="FF0000"/>
                </a:solidFill>
              </a:rPr>
              <a:t>P</a:t>
            </a:r>
            <a:r>
              <a:rPr lang="tr-TR" sz="1800" b="1" smtClean="0">
                <a:solidFill>
                  <a:schemeClr val="accent2"/>
                </a:solidFill>
              </a:rPr>
              <a:t>”</a:t>
            </a:r>
            <a:r>
              <a:rPr lang="tr-TR" sz="1800" smtClean="0">
                <a:solidFill>
                  <a:schemeClr val="accent2"/>
                </a:solidFill>
              </a:rPr>
              <a:t>  harfi konur</a:t>
            </a:r>
            <a:r>
              <a:rPr lang="tr-TR" sz="1800" smtClean="0"/>
              <a:t>. </a:t>
            </a:r>
            <a:r>
              <a:rPr lang="tr-TR" sz="1800" b="1" smtClean="0"/>
              <a:t>Örneğin;</a:t>
            </a:r>
            <a:r>
              <a:rPr lang="tr-TR" sz="1800" smtClean="0"/>
              <a:t>  R18/P2000N </a:t>
            </a:r>
          </a:p>
          <a:p>
            <a:pPr eaLnBrk="1" hangingPunct="1">
              <a:lnSpc>
                <a:spcPct val="80000"/>
              </a:lnSpc>
              <a:buFontTx/>
              <a:buNone/>
            </a:pPr>
            <a:endParaRPr lang="tr-TR" sz="1800" smtClean="0"/>
          </a:p>
          <a:p>
            <a:pPr eaLnBrk="1" hangingPunct="1">
              <a:lnSpc>
                <a:spcPct val="80000"/>
              </a:lnSpc>
              <a:buFontTx/>
              <a:buNone/>
            </a:pPr>
            <a:r>
              <a:rPr lang="tr-TR" sz="1800" smtClean="0"/>
              <a:t>Rasatçı tarafından, pist ışıkları esas alınarak yapılan ölçümlerde, o meydan için belirlenen limit 3000 metre ve pist uzunluğu da 3000 metre ise, rasatçı bu değerden daha fazla bir pist rüyeti ölçtüğü takdirde, bu durum  </a:t>
            </a:r>
            <a:r>
              <a:rPr lang="tr-TR" sz="1800" b="1" smtClean="0"/>
              <a:t>“</a:t>
            </a:r>
            <a:r>
              <a:rPr lang="tr-TR" sz="1800" b="1" smtClean="0">
                <a:solidFill>
                  <a:srgbClr val="FF0000"/>
                </a:solidFill>
              </a:rPr>
              <a:t>R09/P3000N</a:t>
            </a:r>
            <a:r>
              <a:rPr lang="tr-TR" sz="1800" b="1" smtClean="0"/>
              <a:t>” </a:t>
            </a:r>
            <a:r>
              <a:rPr lang="tr-TR" sz="1800" smtClean="0"/>
              <a:t> şeklinde kodlanır.</a:t>
            </a:r>
          </a:p>
          <a:p>
            <a:pPr eaLnBrk="1" hangingPunct="1">
              <a:lnSpc>
                <a:spcPct val="80000"/>
              </a:lnSpc>
              <a:buFontTx/>
              <a:buNone/>
            </a:pPr>
            <a:endParaRPr lang="tr-TR" sz="1800" smtClean="0"/>
          </a:p>
          <a:p>
            <a:pPr eaLnBrk="1" hangingPunct="1">
              <a:lnSpc>
                <a:spcPct val="80000"/>
              </a:lnSpc>
              <a:buFontTx/>
              <a:buNone/>
            </a:pPr>
            <a:r>
              <a:rPr lang="tr-TR" sz="1800" smtClean="0">
                <a:solidFill>
                  <a:schemeClr val="accent2"/>
                </a:solidFill>
              </a:rPr>
              <a:t>Eğer, ölçülen değer kullanılmakta olan ölçüm sisteminin (RVR cihazı, pist ışıklarını sayma) değerlendirebileceği minimum değerden az ise, VRVRVRVR grubunda rapor edilen değerin önüne  </a:t>
            </a:r>
            <a:r>
              <a:rPr lang="tr-TR" sz="1800" b="1" smtClean="0">
                <a:solidFill>
                  <a:schemeClr val="accent2"/>
                </a:solidFill>
              </a:rPr>
              <a:t>“</a:t>
            </a:r>
            <a:r>
              <a:rPr lang="tr-TR" sz="1800" b="1" smtClean="0">
                <a:solidFill>
                  <a:srgbClr val="FF0000"/>
                </a:solidFill>
              </a:rPr>
              <a:t>M</a:t>
            </a:r>
            <a:r>
              <a:rPr lang="tr-TR" sz="1800" b="1" smtClean="0">
                <a:solidFill>
                  <a:schemeClr val="accent2"/>
                </a:solidFill>
              </a:rPr>
              <a:t>”</a:t>
            </a:r>
            <a:r>
              <a:rPr lang="tr-TR" sz="1800" smtClean="0">
                <a:solidFill>
                  <a:schemeClr val="accent2"/>
                </a:solidFill>
              </a:rPr>
              <a:t>  harfi konur. </a:t>
            </a:r>
            <a:r>
              <a:rPr lang="tr-TR" sz="1800" b="1" smtClean="0"/>
              <a:t>Örneğin;</a:t>
            </a:r>
            <a:r>
              <a:rPr lang="tr-TR" sz="1800" smtClean="0"/>
              <a:t>  R36/M0050N </a:t>
            </a:r>
          </a:p>
          <a:p>
            <a:pPr eaLnBrk="1" hangingPunct="1">
              <a:lnSpc>
                <a:spcPct val="80000"/>
              </a:lnSpc>
              <a:buFontTx/>
              <a:buNone/>
            </a:pPr>
            <a:endParaRPr lang="tr-TR" sz="1800" smtClean="0">
              <a:solidFill>
                <a:schemeClr val="accent2"/>
              </a:solidFill>
            </a:endParaRPr>
          </a:p>
          <a:p>
            <a:pPr eaLnBrk="1" hangingPunct="1">
              <a:lnSpc>
                <a:spcPct val="80000"/>
              </a:lnSpc>
              <a:buFontTx/>
              <a:buNone/>
            </a:pPr>
            <a:r>
              <a:rPr lang="tr-TR" sz="1800" smtClean="0"/>
              <a:t>	</a:t>
            </a:r>
            <a:r>
              <a:rPr lang="tr-TR" sz="1800" smtClean="0">
                <a:solidFill>
                  <a:schemeClr val="accent2"/>
                </a:solidFill>
              </a:rPr>
              <a:t>Rasatçı tarafından, pist ışıkları esas alınarak yapılan ölçümlerde, verilebilecek en düşük değer ilk lamba değeri olan 150 metredir. Şayet rasatçı, bu değerden daha düşük bir pist rüyeti ölçtüğü takdirde, bu durum  </a:t>
            </a:r>
            <a:r>
              <a:rPr lang="tr-TR" sz="1800" b="1" smtClean="0">
                <a:solidFill>
                  <a:schemeClr val="accent2"/>
                </a:solidFill>
              </a:rPr>
              <a:t>“</a:t>
            </a:r>
            <a:r>
              <a:rPr lang="tr-TR" sz="1800" b="1" smtClean="0">
                <a:solidFill>
                  <a:srgbClr val="FF0000"/>
                </a:solidFill>
              </a:rPr>
              <a:t>R18/M0150N</a:t>
            </a:r>
            <a:r>
              <a:rPr lang="tr-TR" sz="1800" b="1" smtClean="0">
                <a:solidFill>
                  <a:schemeClr val="accent2"/>
                </a:solidFill>
              </a:rPr>
              <a:t>”</a:t>
            </a:r>
            <a:r>
              <a:rPr lang="tr-TR" sz="1800" smtClean="0">
                <a:solidFill>
                  <a:schemeClr val="accent2"/>
                </a:solidFill>
              </a:rPr>
              <a:t>  şeklinde kodlanır.</a:t>
            </a:r>
          </a:p>
        </p:txBody>
      </p:sp>
      <p:sp>
        <p:nvSpPr>
          <p:cNvPr id="31747" name="Rectangle 4"/>
          <p:cNvSpPr>
            <a:spLocks noChangeArrowheads="1"/>
          </p:cNvSpPr>
          <p:nvPr/>
        </p:nvSpPr>
        <p:spPr bwMode="auto">
          <a:xfrm>
            <a:off x="685800" y="188913"/>
            <a:ext cx="7772400" cy="777875"/>
          </a:xfrm>
          <a:prstGeom prst="rect">
            <a:avLst/>
          </a:prstGeom>
          <a:noFill/>
          <a:ln w="9525">
            <a:noFill/>
            <a:miter lim="800000"/>
            <a:headEnd/>
            <a:tailEnd/>
          </a:ln>
        </p:spPr>
        <p:txBody>
          <a:bodyPr anchor="ctr"/>
          <a:lstStyle/>
          <a:p>
            <a:pPr algn="ctr"/>
            <a:r>
              <a:rPr lang="tr-TR" sz="3200" b="1">
                <a:solidFill>
                  <a:srgbClr val="0000FF"/>
                </a:solidFill>
              </a:rPr>
              <a:t>PİST GÖRÜŞ MESAFESİ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1052513"/>
            <a:ext cx="8229600" cy="5400675"/>
          </a:xfrm>
        </p:spPr>
        <p:txBody>
          <a:bodyPr/>
          <a:lstStyle/>
          <a:p>
            <a:pPr eaLnBrk="1" hangingPunct="1">
              <a:lnSpc>
                <a:spcPct val="80000"/>
              </a:lnSpc>
              <a:buFontTx/>
              <a:buNone/>
            </a:pPr>
            <a:r>
              <a:rPr lang="tr-TR" sz="2000" b="1" smtClean="0">
                <a:solidFill>
                  <a:srgbClr val="FF0000"/>
                </a:solidFill>
              </a:rPr>
              <a:t>Pist Rüyeti Raporlama (Kodlama) Adımları</a:t>
            </a:r>
            <a:endParaRPr lang="tr-TR" sz="2000" smtClean="0">
              <a:solidFill>
                <a:srgbClr val="FF0000"/>
              </a:solidFill>
            </a:endParaRPr>
          </a:p>
          <a:p>
            <a:pPr eaLnBrk="1" hangingPunct="1">
              <a:lnSpc>
                <a:spcPct val="80000"/>
              </a:lnSpc>
              <a:buFontTx/>
              <a:buNone/>
            </a:pPr>
            <a:r>
              <a:rPr lang="tr-TR" sz="2000" b="1" smtClean="0"/>
              <a:t>a)</a:t>
            </a:r>
            <a:r>
              <a:rPr lang="tr-TR" sz="2000" smtClean="0"/>
              <a:t> Rasatçı tarafından pist kenar ışıklarını saymak sureti ile yapılan gözlemlerde / ölçümlerde raporlama;</a:t>
            </a:r>
          </a:p>
          <a:p>
            <a:pPr eaLnBrk="1" hangingPunct="1">
              <a:lnSpc>
                <a:spcPct val="80000"/>
              </a:lnSpc>
              <a:buFontTx/>
              <a:buNone/>
            </a:pPr>
            <a:endParaRPr lang="tr-TR" sz="2000" smtClean="0"/>
          </a:p>
          <a:p>
            <a:pPr eaLnBrk="1" hangingPunct="1">
              <a:lnSpc>
                <a:spcPct val="80000"/>
              </a:lnSpc>
              <a:buFontTx/>
              <a:buNone/>
            </a:pPr>
            <a:r>
              <a:rPr lang="tr-TR" sz="2000" smtClean="0"/>
              <a:t>800 metreye kadar 50’şer metre 800 metrenin üzeri ise 100’er metre aralıklarla rapor edilir.</a:t>
            </a:r>
          </a:p>
          <a:p>
            <a:pPr eaLnBrk="1" hangingPunct="1">
              <a:lnSpc>
                <a:spcPct val="80000"/>
              </a:lnSpc>
              <a:buFontTx/>
              <a:buNone/>
            </a:pPr>
            <a:endParaRPr lang="tr-TR" sz="2000" b="1" smtClean="0"/>
          </a:p>
          <a:p>
            <a:pPr eaLnBrk="1" hangingPunct="1">
              <a:lnSpc>
                <a:spcPct val="80000"/>
              </a:lnSpc>
              <a:buFontTx/>
              <a:buNone/>
            </a:pPr>
            <a:r>
              <a:rPr lang="tr-TR" sz="2000" b="1" smtClean="0"/>
              <a:t>b)</a:t>
            </a:r>
            <a:r>
              <a:rPr lang="tr-TR" sz="2000" smtClean="0"/>
              <a:t> Otomatik ölçüm sistemi ve cihazları (RVR – Transmissometer) ile yapılan ölçümlerde raporlama;</a:t>
            </a:r>
          </a:p>
          <a:p>
            <a:pPr eaLnBrk="1" hangingPunct="1">
              <a:lnSpc>
                <a:spcPct val="80000"/>
              </a:lnSpc>
              <a:buFontTx/>
              <a:buNone/>
            </a:pPr>
            <a:endParaRPr lang="tr-TR" sz="2000" smtClean="0"/>
          </a:p>
          <a:p>
            <a:pPr eaLnBrk="1" hangingPunct="1">
              <a:lnSpc>
                <a:spcPct val="80000"/>
              </a:lnSpc>
              <a:buFontTx/>
              <a:buNone/>
            </a:pPr>
            <a:r>
              <a:rPr lang="tr-TR" sz="2000" smtClean="0"/>
              <a:t>400 metreye kadar 25’er metre 400 metre ila 800 metre arası 50’şer metre 800 metrenin üzeri ise 100’er metre aralıklarla rapor edilir.</a:t>
            </a:r>
          </a:p>
          <a:p>
            <a:pPr eaLnBrk="1" hangingPunct="1">
              <a:lnSpc>
                <a:spcPct val="80000"/>
              </a:lnSpc>
              <a:buFontTx/>
              <a:buNone/>
            </a:pPr>
            <a:endParaRPr lang="tr-TR" sz="2000" smtClean="0"/>
          </a:p>
          <a:p>
            <a:pPr eaLnBrk="1" hangingPunct="1">
              <a:lnSpc>
                <a:spcPct val="80000"/>
              </a:lnSpc>
              <a:buFontTx/>
              <a:buNone/>
            </a:pPr>
            <a:r>
              <a:rPr lang="tr-TR" sz="2000" b="1" smtClean="0"/>
              <a:t>Örneğin;</a:t>
            </a:r>
            <a:r>
              <a:rPr lang="tr-TR" sz="2000" smtClean="0"/>
              <a:t> pist görüş mesafesi ölçümü 840 metre ise, bu değer R27/0800N olarak kodlanır ve raporlanır.</a:t>
            </a:r>
          </a:p>
          <a:p>
            <a:pPr eaLnBrk="1" hangingPunct="1">
              <a:lnSpc>
                <a:spcPct val="80000"/>
              </a:lnSpc>
              <a:buFontTx/>
              <a:buNone/>
            </a:pPr>
            <a:endParaRPr lang="tr-TR" sz="2000" b="1" smtClean="0"/>
          </a:p>
          <a:p>
            <a:pPr eaLnBrk="1" hangingPunct="1">
              <a:lnSpc>
                <a:spcPct val="80000"/>
              </a:lnSpc>
              <a:buFontTx/>
              <a:buNone/>
            </a:pPr>
            <a:r>
              <a:rPr lang="tr-TR" sz="2000" smtClean="0"/>
              <a:t>Pist rüyeti ölçümü yapılması gerektiği halde, araç temin edilemediği için veya diğer geçerli nedenler ile ölçüm yapılamamış ise, pist rüyeti grubu RDRDR////// şeklinde rapor edilir. </a:t>
            </a:r>
            <a:r>
              <a:rPr lang="tr-TR" sz="2000" b="1" smtClean="0"/>
              <a:t>Örneğin;  </a:t>
            </a:r>
            <a:r>
              <a:rPr lang="tr-TR" sz="2000" smtClean="0"/>
              <a:t>R18//////  gibi.</a:t>
            </a:r>
          </a:p>
        </p:txBody>
      </p:sp>
      <p:sp>
        <p:nvSpPr>
          <p:cNvPr id="32771" name="Rectangle 3"/>
          <p:cNvSpPr>
            <a:spLocks noChangeArrowheads="1"/>
          </p:cNvSpPr>
          <p:nvPr/>
        </p:nvSpPr>
        <p:spPr bwMode="auto">
          <a:xfrm>
            <a:off x="685800" y="188913"/>
            <a:ext cx="7772400" cy="777875"/>
          </a:xfrm>
          <a:prstGeom prst="rect">
            <a:avLst/>
          </a:prstGeom>
          <a:noFill/>
          <a:ln w="9525">
            <a:noFill/>
            <a:miter lim="800000"/>
            <a:headEnd/>
            <a:tailEnd/>
          </a:ln>
        </p:spPr>
        <p:txBody>
          <a:bodyPr anchor="ctr"/>
          <a:lstStyle/>
          <a:p>
            <a:pPr algn="ctr"/>
            <a:r>
              <a:rPr lang="tr-TR" sz="3200" b="1">
                <a:solidFill>
                  <a:srgbClr val="0000FF"/>
                </a:solidFill>
              </a:rPr>
              <a:t>PİST GÖRÜŞ MESAFESİ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981075"/>
            <a:ext cx="8229600" cy="5145088"/>
          </a:xfrm>
        </p:spPr>
        <p:txBody>
          <a:bodyPr/>
          <a:lstStyle/>
          <a:p>
            <a:pPr marL="609600" indent="-609600" eaLnBrk="1" hangingPunct="1">
              <a:lnSpc>
                <a:spcPct val="80000"/>
              </a:lnSpc>
              <a:buFontTx/>
              <a:buNone/>
            </a:pPr>
            <a:r>
              <a:rPr lang="tr-TR" sz="2000" b="1" smtClean="0"/>
              <a:t>	</a:t>
            </a:r>
            <a:r>
              <a:rPr lang="tr-TR" sz="2000" smtClean="0"/>
              <a:t>w’w’ grubu, asgari bir ve azami üç grup halinde, havacılık faaliyetleri için önem arz eden, havaalanında ya da yakınında vuku bulan/gözlenen halihazır hava olaylarının Kod 4678’e uygun şekilde raporlanması için kullanılır. Halihazır hava durumunu belirtmek için, şiddet belirtici ve kısaltma harfleri dahil asgari iki, azami dokuz karakterin uygun kombinezonu kullanılır. </a:t>
            </a:r>
          </a:p>
          <a:p>
            <a:pPr marL="609600" indent="-609600" eaLnBrk="1" hangingPunct="1">
              <a:lnSpc>
                <a:spcPct val="80000"/>
              </a:lnSpc>
              <a:buFontTx/>
              <a:buNone/>
            </a:pPr>
            <a:endParaRPr lang="tr-TR" sz="2000" smtClean="0"/>
          </a:p>
          <a:p>
            <a:pPr marL="609600" indent="-609600" eaLnBrk="1" hangingPunct="1">
              <a:lnSpc>
                <a:spcPct val="80000"/>
              </a:lnSpc>
              <a:buFontTx/>
              <a:buNone/>
            </a:pPr>
            <a:r>
              <a:rPr lang="tr-TR" sz="2000" smtClean="0"/>
              <a:t>w’w’ grubu, Kod 4678’e uygun olarak ve aşağıdaki sıralamaya göre hazırlanır ve raporlanır;</a:t>
            </a:r>
          </a:p>
          <a:p>
            <a:pPr marL="609600" indent="-609600" eaLnBrk="1" hangingPunct="1">
              <a:lnSpc>
                <a:spcPct val="80000"/>
              </a:lnSpc>
              <a:buFontTx/>
              <a:buNone/>
            </a:pPr>
            <a:r>
              <a:rPr lang="tr-TR" sz="2000" smtClean="0"/>
              <a:t>İlk önce meteorolojik hadisenin şiddet ve yakınlık tanımlayıcısı (Kod – 4678, Sütun – 1)</a:t>
            </a:r>
          </a:p>
          <a:p>
            <a:pPr marL="609600" indent="-609600" eaLnBrk="1" hangingPunct="1">
              <a:lnSpc>
                <a:spcPct val="80000"/>
              </a:lnSpc>
              <a:buFontTx/>
              <a:buNone/>
            </a:pPr>
            <a:r>
              <a:rPr lang="tr-TR" sz="2000" smtClean="0"/>
              <a:t>İkinci olarak, boşluk bırakılmaksızın meteorolojik hadisenin uygun olan tanımlayıcısı (Kod – 4678, Sütun – 2)</a:t>
            </a:r>
          </a:p>
          <a:p>
            <a:pPr marL="609600" indent="-609600" eaLnBrk="1" hangingPunct="1">
              <a:lnSpc>
                <a:spcPct val="80000"/>
              </a:lnSpc>
              <a:buFontTx/>
              <a:buNone/>
            </a:pPr>
            <a:r>
              <a:rPr lang="tr-TR" sz="2000" smtClean="0"/>
              <a:t>Daha sonra, boşluk bırakılmaksızın rasat edilen meteorolojik hadise/hadiseler veya  uygun  kombinezonları, belirlenen kısaltmalarla verilir (Kod – 4678, Sütun – 3, 4, 5)</a:t>
            </a:r>
          </a:p>
        </p:txBody>
      </p:sp>
      <p:sp>
        <p:nvSpPr>
          <p:cNvPr id="33795" name="Text Box 3"/>
          <p:cNvSpPr txBox="1">
            <a:spLocks noChangeArrowheads="1"/>
          </p:cNvSpPr>
          <p:nvPr/>
        </p:nvSpPr>
        <p:spPr bwMode="auto">
          <a:xfrm>
            <a:off x="827088" y="188913"/>
            <a:ext cx="7489825" cy="384175"/>
          </a:xfrm>
          <a:prstGeom prst="rect">
            <a:avLst/>
          </a:prstGeom>
          <a:noFill/>
          <a:ln w="9525">
            <a:noFill/>
            <a:miter lim="800000"/>
            <a:headEnd/>
            <a:tailEnd/>
          </a:ln>
        </p:spPr>
        <p:txBody>
          <a:bodyPr>
            <a:spAutoFit/>
          </a:bodyPr>
          <a:lstStyle/>
          <a:p>
            <a:pPr algn="ctr">
              <a:lnSpc>
                <a:spcPct val="80000"/>
              </a:lnSpc>
              <a:spcBef>
                <a:spcPct val="20000"/>
              </a:spcBef>
            </a:pPr>
            <a:r>
              <a:rPr lang="tr-TR" b="1">
                <a:solidFill>
                  <a:srgbClr val="FF0000"/>
                </a:solidFill>
                <a:latin typeface="Arial" charset="0"/>
              </a:rPr>
              <a:t>w’w’</a:t>
            </a:r>
            <a:r>
              <a:rPr lang="tr-TR" b="1">
                <a:latin typeface="Arial" charset="0"/>
              </a:rPr>
              <a:t>  </a:t>
            </a:r>
            <a:r>
              <a:rPr lang="tr-TR" b="1">
                <a:solidFill>
                  <a:srgbClr val="FF0000"/>
                </a:solidFill>
                <a:latin typeface="Arial" charset="0"/>
              </a:rPr>
              <a:t>GRUBU</a:t>
            </a:r>
            <a:r>
              <a:rPr lang="tr-TR">
                <a:solidFill>
                  <a:srgbClr val="FF0000"/>
                </a:solidFill>
                <a:latin typeface="Arial" charset="0"/>
              </a:rPr>
              <a:t>  </a:t>
            </a:r>
            <a:r>
              <a:rPr lang="tr-TR" b="1">
                <a:solidFill>
                  <a:srgbClr val="FF0000"/>
                </a:solidFill>
                <a:latin typeface="Arial" charset="0"/>
              </a:rPr>
              <a:t>HALİHAZIR HAVA DURUMU</a:t>
            </a:r>
            <a:endParaRPr lang="tr-TR">
              <a:solidFill>
                <a:srgbClr val="FF0000"/>
              </a:solidFill>
              <a:latin typeface="Arial" charset="0"/>
            </a:endParaRP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188913"/>
            <a:ext cx="7772400" cy="347662"/>
          </a:xfrm>
        </p:spPr>
        <p:txBody>
          <a:bodyPr/>
          <a:lstStyle/>
          <a:p>
            <a:pPr eaLnBrk="1" hangingPunct="1"/>
            <a:r>
              <a:rPr lang="tr-TR" sz="2400" b="1" smtClean="0">
                <a:solidFill>
                  <a:srgbClr val="FF0000"/>
                </a:solidFill>
              </a:rPr>
              <a:t>METEOROLOJİK HADİSE</a:t>
            </a:r>
            <a:r>
              <a:rPr lang="tr-TR" sz="4000" smtClean="0"/>
              <a:t> </a:t>
            </a:r>
          </a:p>
        </p:txBody>
      </p:sp>
      <p:sp>
        <p:nvSpPr>
          <p:cNvPr id="34819" name="Rectangle 3"/>
          <p:cNvSpPr>
            <a:spLocks noGrp="1" noChangeArrowheads="1"/>
          </p:cNvSpPr>
          <p:nvPr>
            <p:ph type="body" idx="1"/>
          </p:nvPr>
        </p:nvSpPr>
        <p:spPr>
          <a:xfrm>
            <a:off x="457200" y="1628775"/>
            <a:ext cx="8229600" cy="5400675"/>
          </a:xfrm>
        </p:spPr>
        <p:txBody>
          <a:bodyPr/>
          <a:lstStyle/>
          <a:p>
            <a:pPr eaLnBrk="1" hangingPunct="1">
              <a:lnSpc>
                <a:spcPct val="80000"/>
              </a:lnSpc>
            </a:pPr>
            <a:r>
              <a:rPr lang="tr-TR" sz="2200" smtClean="0"/>
              <a:t>Kod 4678’de belirtilen ve aşağıda yer alan meteorolojik hadiselerin başlaması, kesilmesi veya yoğunluğunun/şiddetinin değişmesi beklendiğinde, bu durum Trend Tahmininde belirtilir.</a:t>
            </a:r>
          </a:p>
          <a:p>
            <a:pPr eaLnBrk="1" hangingPunct="1">
              <a:lnSpc>
                <a:spcPct val="80000"/>
              </a:lnSpc>
            </a:pPr>
            <a:r>
              <a:rPr lang="tr-TR" sz="2200" smtClean="0"/>
              <a:t>- Donan yağış</a:t>
            </a:r>
          </a:p>
          <a:p>
            <a:pPr eaLnBrk="1" hangingPunct="1">
              <a:lnSpc>
                <a:spcPct val="80000"/>
              </a:lnSpc>
            </a:pPr>
            <a:r>
              <a:rPr lang="tr-TR" sz="2200" smtClean="0"/>
              <a:t>- Donan sis</a:t>
            </a:r>
          </a:p>
          <a:p>
            <a:pPr eaLnBrk="1" hangingPunct="1">
              <a:lnSpc>
                <a:spcPct val="80000"/>
              </a:lnSpc>
            </a:pPr>
            <a:r>
              <a:rPr lang="tr-TR" sz="2200" smtClean="0"/>
              <a:t>- Mutedil veya kuvvetli yağış (sağanaklar dahil)</a:t>
            </a:r>
          </a:p>
          <a:p>
            <a:pPr eaLnBrk="1" hangingPunct="1">
              <a:lnSpc>
                <a:spcPct val="80000"/>
              </a:lnSpc>
            </a:pPr>
            <a:r>
              <a:rPr lang="tr-TR" sz="2200" smtClean="0"/>
              <a:t>- Sürüklenen toz, kum, kar (göz seviyesinin altında)</a:t>
            </a:r>
          </a:p>
          <a:p>
            <a:pPr eaLnBrk="1" hangingPunct="1">
              <a:lnSpc>
                <a:spcPct val="80000"/>
              </a:lnSpc>
            </a:pPr>
            <a:r>
              <a:rPr lang="tr-TR" sz="2200" smtClean="0"/>
              <a:t>- Savrulan toz, kum, kar (kar fırtınası dahil)</a:t>
            </a:r>
          </a:p>
          <a:p>
            <a:pPr eaLnBrk="1" hangingPunct="1">
              <a:lnSpc>
                <a:spcPct val="80000"/>
              </a:lnSpc>
            </a:pPr>
            <a:r>
              <a:rPr lang="tr-TR" sz="2200" smtClean="0"/>
              <a:t>- Toz fırtınası</a:t>
            </a:r>
          </a:p>
          <a:p>
            <a:pPr eaLnBrk="1" hangingPunct="1">
              <a:lnSpc>
                <a:spcPct val="80000"/>
              </a:lnSpc>
            </a:pPr>
            <a:r>
              <a:rPr lang="tr-TR" sz="2200" smtClean="0"/>
              <a:t>- Kum fırtınası</a:t>
            </a:r>
          </a:p>
          <a:p>
            <a:pPr eaLnBrk="1" hangingPunct="1">
              <a:lnSpc>
                <a:spcPct val="80000"/>
              </a:lnSpc>
            </a:pPr>
            <a:r>
              <a:rPr lang="tr-TR" sz="2200" smtClean="0"/>
              <a:t>- Oraj (yağışlı veya yağışsız)</a:t>
            </a:r>
          </a:p>
          <a:p>
            <a:pPr eaLnBrk="1" hangingPunct="1">
              <a:lnSpc>
                <a:spcPct val="80000"/>
              </a:lnSpc>
            </a:pPr>
            <a:r>
              <a:rPr lang="tr-TR" sz="2200" smtClean="0"/>
              <a:t>- Squall</a:t>
            </a:r>
          </a:p>
          <a:p>
            <a:pPr eaLnBrk="1" hangingPunct="1">
              <a:lnSpc>
                <a:spcPct val="80000"/>
              </a:lnSpc>
            </a:pPr>
            <a:r>
              <a:rPr lang="tr-TR" sz="2200" smtClean="0"/>
              <a:t>- Hortum bulutu (tornado veya hortum seklinde yukarı çekilen su)</a:t>
            </a:r>
          </a:p>
          <a:p>
            <a:pPr eaLnBrk="1" hangingPunct="1">
              <a:lnSpc>
                <a:spcPct val="80000"/>
              </a:lnSpc>
            </a:pPr>
            <a:r>
              <a:rPr lang="tr-TR" sz="2200" smtClean="0"/>
              <a:t>- Kod – 4678’de belirtilen ve rüyete etki etmesi beklenen diğer meteorolojik    hadiseler</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57200" y="476250"/>
            <a:ext cx="8229600" cy="6264275"/>
          </a:xfrm>
        </p:spPr>
        <p:txBody>
          <a:bodyPr/>
          <a:lstStyle/>
          <a:p>
            <a:pPr algn="ctr" eaLnBrk="1" hangingPunct="1">
              <a:lnSpc>
                <a:spcPct val="90000"/>
              </a:lnSpc>
              <a:buFontTx/>
              <a:buNone/>
            </a:pPr>
            <a:r>
              <a:rPr lang="tr-TR" sz="2800" b="1" smtClean="0">
                <a:solidFill>
                  <a:srgbClr val="0000FF"/>
                </a:solidFill>
              </a:rPr>
              <a:t>Hadisenin Yakınlık veya Şiddeti</a:t>
            </a:r>
            <a:endParaRPr lang="tr-TR" sz="2800" smtClean="0">
              <a:solidFill>
                <a:srgbClr val="0000FF"/>
              </a:solidFill>
            </a:endParaRPr>
          </a:p>
          <a:p>
            <a:pPr eaLnBrk="1" hangingPunct="1">
              <a:lnSpc>
                <a:spcPct val="90000"/>
              </a:lnSpc>
              <a:buFontTx/>
              <a:buNone/>
            </a:pPr>
            <a:r>
              <a:rPr lang="tr-TR" sz="2800" smtClean="0"/>
              <a:t>( </a:t>
            </a:r>
            <a:r>
              <a:rPr lang="tr-TR" sz="2800" smtClean="0">
                <a:solidFill>
                  <a:srgbClr val="FF0000"/>
                </a:solidFill>
              </a:rPr>
              <a:t>–</a:t>
            </a:r>
            <a:r>
              <a:rPr lang="tr-TR" sz="2800" smtClean="0"/>
              <a:t> ) işareti, hafif şiddetteki hadiseler için kullanılır. </a:t>
            </a:r>
            <a:r>
              <a:rPr lang="tr-TR" sz="2800" b="1" smtClean="0"/>
              <a:t>Örneğin;</a:t>
            </a:r>
            <a:r>
              <a:rPr lang="tr-TR" sz="2800" smtClean="0"/>
              <a:t> -SHRA, -TSRA </a:t>
            </a:r>
          </a:p>
          <a:p>
            <a:pPr eaLnBrk="1" hangingPunct="1">
              <a:lnSpc>
                <a:spcPct val="90000"/>
              </a:lnSpc>
              <a:buFontTx/>
              <a:buNone/>
            </a:pPr>
            <a:endParaRPr lang="tr-TR" sz="2800" smtClean="0"/>
          </a:p>
          <a:p>
            <a:pPr eaLnBrk="1" hangingPunct="1">
              <a:lnSpc>
                <a:spcPct val="90000"/>
              </a:lnSpc>
              <a:buFontTx/>
              <a:buNone/>
            </a:pPr>
            <a:r>
              <a:rPr lang="tr-TR" sz="2800" smtClean="0"/>
              <a:t>( </a:t>
            </a:r>
            <a:r>
              <a:rPr lang="tr-TR" sz="2800" smtClean="0">
                <a:solidFill>
                  <a:srgbClr val="FF0000"/>
                </a:solidFill>
              </a:rPr>
              <a:t>+</a:t>
            </a:r>
            <a:r>
              <a:rPr lang="tr-TR" sz="2800" smtClean="0"/>
              <a:t> ) işareti, kuvvetli hadiseler için kullanılır. </a:t>
            </a:r>
            <a:r>
              <a:rPr lang="tr-TR" sz="2800" b="1" smtClean="0"/>
              <a:t>Örneğin;</a:t>
            </a:r>
            <a:r>
              <a:rPr lang="tr-TR" sz="2800" smtClean="0"/>
              <a:t> +RA, +TSGRRA, +DZ</a:t>
            </a:r>
          </a:p>
          <a:p>
            <a:pPr eaLnBrk="1" hangingPunct="1">
              <a:lnSpc>
                <a:spcPct val="90000"/>
              </a:lnSpc>
              <a:buFontTx/>
              <a:buNone/>
            </a:pPr>
            <a:endParaRPr lang="tr-TR" sz="2800" smtClean="0"/>
          </a:p>
          <a:p>
            <a:pPr eaLnBrk="1" hangingPunct="1">
              <a:lnSpc>
                <a:spcPct val="90000"/>
              </a:lnSpc>
              <a:buFontTx/>
              <a:buNone/>
            </a:pPr>
            <a:r>
              <a:rPr lang="tr-TR" sz="2800" smtClean="0"/>
              <a:t> Eğer hadise mutedil, orta şiddette ise veya şiddet belirtici kullanılmasını gerektirmiyorsa, hadisenin şiddeti belirlenemiyorsa herhangi bir işaret konulmaz.</a:t>
            </a:r>
          </a:p>
          <a:p>
            <a:pPr eaLnBrk="1" hangingPunct="1">
              <a:lnSpc>
                <a:spcPct val="90000"/>
              </a:lnSpc>
              <a:buFontTx/>
              <a:buNone/>
            </a:pPr>
            <a:r>
              <a:rPr lang="tr-TR" sz="2800" smtClean="0"/>
              <a:t>   </a:t>
            </a:r>
            <a:r>
              <a:rPr lang="tr-TR" sz="2800" b="1" smtClean="0"/>
              <a:t>Örneğin;</a:t>
            </a:r>
            <a:r>
              <a:rPr lang="tr-TR" sz="2800" smtClean="0"/>
              <a:t> SN, SHRA, FG,BCFG</a:t>
            </a:r>
          </a:p>
          <a:p>
            <a:pPr eaLnBrk="1" hangingPunct="1">
              <a:lnSpc>
                <a:spcPct val="90000"/>
              </a:lnSpc>
              <a:buFontTx/>
              <a:buNone/>
            </a:pPr>
            <a:endParaRPr lang="tr-TR" sz="2800" smtClean="0"/>
          </a:p>
          <a:p>
            <a:pPr eaLnBrk="1" hangingPunct="1">
              <a:lnSpc>
                <a:spcPct val="90000"/>
              </a:lnSpc>
              <a:buFontTx/>
              <a:buNone/>
            </a:pPr>
            <a:r>
              <a:rPr lang="tr-TR" sz="2800" smtClean="0"/>
              <a:t> </a:t>
            </a:r>
            <a:r>
              <a:rPr lang="tr-TR" sz="2800" smtClean="0">
                <a:solidFill>
                  <a:srgbClr val="FF0000"/>
                </a:solidFill>
              </a:rPr>
              <a:t>VC</a:t>
            </a:r>
            <a:r>
              <a:rPr lang="tr-TR" sz="2800" smtClean="0"/>
              <a:t>: </a:t>
            </a:r>
            <a:r>
              <a:rPr lang="tr-TR" sz="2400" b="1" smtClean="0"/>
              <a:t>İstasyon Çivarında / Çevresinde</a:t>
            </a:r>
            <a:r>
              <a:rPr lang="tr-TR" sz="2400" smtClean="0"/>
              <a:t> (16km yarıçap içinde)</a:t>
            </a:r>
          </a:p>
        </p:txBody>
      </p:sp>
      <p:pic>
        <p:nvPicPr>
          <p:cNvPr id="3"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378" name="Group 2"/>
          <p:cNvGraphicFramePr>
            <a:graphicFrameLocks noGrp="1"/>
          </p:cNvGraphicFramePr>
          <p:nvPr>
            <p:ph/>
          </p:nvPr>
        </p:nvGraphicFramePr>
        <p:xfrm>
          <a:off x="685800" y="1338263"/>
          <a:ext cx="7772400" cy="5073650"/>
        </p:xfrm>
        <a:graphic>
          <a:graphicData uri="http://schemas.openxmlformats.org/drawingml/2006/table">
            <a:tbl>
              <a:tblPr/>
              <a:tblGrid>
                <a:gridCol w="2057400"/>
                <a:gridCol w="5715000"/>
              </a:tblGrid>
              <a:tr h="5073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hlink"/>
                          </a:solidFill>
                          <a:effectLst/>
                          <a:latin typeface="Times New Roman" pitchFamily="18" charset="0"/>
                          <a:cs typeface="Times New Roman" pitchFamily="18" charset="0"/>
                        </a:rPr>
                        <a:t>MI</a:t>
                      </a:r>
                      <a:endParaRPr kumimoji="0" lang="tr-TR" sz="32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hlink"/>
                          </a:solidFill>
                          <a:effectLst/>
                          <a:latin typeface="Times New Roman" pitchFamily="18" charset="0"/>
                          <a:cs typeface="Times New Roman" pitchFamily="18" charset="0"/>
                        </a:rPr>
                        <a:t>BC</a:t>
                      </a:r>
                      <a:endParaRPr kumimoji="0" lang="tr-TR" sz="32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hlink"/>
                          </a:solidFill>
                          <a:effectLst/>
                          <a:latin typeface="Times New Roman" pitchFamily="18" charset="0"/>
                          <a:cs typeface="Times New Roman" pitchFamily="18" charset="0"/>
                        </a:rPr>
                        <a:t>PR</a:t>
                      </a:r>
                      <a:endParaRPr kumimoji="0" lang="tr-TR" sz="32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hlink"/>
                          </a:solidFill>
                          <a:effectLst/>
                          <a:latin typeface="Times New Roman" pitchFamily="18" charset="0"/>
                          <a:cs typeface="Times New Roman" pitchFamily="18" charset="0"/>
                        </a:rPr>
                        <a:t>DR</a:t>
                      </a:r>
                      <a:endParaRPr kumimoji="0" lang="tr-TR" sz="32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hlink"/>
                          </a:solidFill>
                          <a:effectLst/>
                          <a:latin typeface="Times New Roman" pitchFamily="18" charset="0"/>
                          <a:cs typeface="Times New Roman" pitchFamily="18" charset="0"/>
                        </a:rPr>
                        <a:t>BL</a:t>
                      </a:r>
                      <a:endParaRPr kumimoji="0" lang="tr-TR" sz="32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hlink"/>
                          </a:solidFill>
                          <a:effectLst/>
                          <a:latin typeface="Times New Roman" pitchFamily="18" charset="0"/>
                          <a:cs typeface="Times New Roman" pitchFamily="18" charset="0"/>
                        </a:rPr>
                        <a:t>SH</a:t>
                      </a:r>
                      <a:endParaRPr kumimoji="0" lang="tr-TR" sz="32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hlink"/>
                          </a:solidFill>
                          <a:effectLst/>
                          <a:latin typeface="Times New Roman" pitchFamily="18" charset="0"/>
                          <a:cs typeface="Times New Roman" pitchFamily="18" charset="0"/>
                        </a:rPr>
                        <a:t>TS</a:t>
                      </a:r>
                      <a:endParaRPr kumimoji="0" lang="tr-TR" sz="32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hlink"/>
                          </a:solidFill>
                          <a:effectLst/>
                          <a:latin typeface="Times New Roman" pitchFamily="18" charset="0"/>
                          <a:cs typeface="Times New Roman" pitchFamily="18" charset="0"/>
                        </a:rPr>
                        <a:t>FZ</a:t>
                      </a:r>
                      <a:endParaRPr kumimoji="0" lang="tr-TR" sz="3200" b="0"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tx1"/>
                          </a:solidFill>
                          <a:effectLst/>
                          <a:latin typeface="Times New Roman" pitchFamily="18" charset="0"/>
                          <a:cs typeface="Times New Roman" pitchFamily="18" charset="0"/>
                        </a:rPr>
                        <a:t>Sığ  </a:t>
                      </a:r>
                      <a:r>
                        <a:rPr kumimoji="0" lang="tr-TR" sz="3200" b="0" i="1" u="none" strike="noStrike" cap="none" normalizeH="0" baseline="0" smtClean="0">
                          <a:ln>
                            <a:noFill/>
                          </a:ln>
                          <a:solidFill>
                            <a:schemeClr val="tx1"/>
                          </a:solidFill>
                          <a:effectLst/>
                          <a:latin typeface="Times New Roman" pitchFamily="18" charset="0"/>
                          <a:cs typeface="Times New Roman" pitchFamily="18" charset="0"/>
                        </a:rPr>
                        <a:t>Shallow</a:t>
                      </a:r>
                      <a:endParaRPr kumimoji="0" lang="tr-TR" sz="3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tx1"/>
                          </a:solidFill>
                          <a:effectLst/>
                          <a:latin typeface="Times New Roman" pitchFamily="18" charset="0"/>
                          <a:cs typeface="Times New Roman" pitchFamily="18" charset="0"/>
                        </a:rPr>
                        <a:t>Parçalı  </a:t>
                      </a:r>
                      <a:r>
                        <a:rPr kumimoji="0" lang="tr-TR" sz="3200" b="0" i="1" u="none" strike="noStrike" cap="none" normalizeH="0" baseline="0" smtClean="0">
                          <a:ln>
                            <a:noFill/>
                          </a:ln>
                          <a:solidFill>
                            <a:schemeClr val="tx1"/>
                          </a:solidFill>
                          <a:effectLst/>
                          <a:latin typeface="Times New Roman" pitchFamily="18" charset="0"/>
                          <a:cs typeface="Times New Roman" pitchFamily="18" charset="0"/>
                        </a:rPr>
                        <a:t>Patches</a:t>
                      </a:r>
                      <a:endParaRPr kumimoji="0" lang="tr-TR" sz="3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tx1"/>
                          </a:solidFill>
                          <a:effectLst/>
                          <a:latin typeface="Times New Roman" pitchFamily="18" charset="0"/>
                          <a:cs typeface="Times New Roman" pitchFamily="18" charset="0"/>
                        </a:rPr>
                        <a:t>Kısmi </a:t>
                      </a:r>
                      <a:r>
                        <a:rPr kumimoji="0" lang="tr-TR" sz="3200" b="0" i="1" u="none" strike="noStrike" cap="none" normalizeH="0" baseline="0" smtClean="0">
                          <a:ln>
                            <a:noFill/>
                          </a:ln>
                          <a:solidFill>
                            <a:schemeClr val="tx1"/>
                          </a:solidFill>
                          <a:effectLst/>
                          <a:latin typeface="Times New Roman" pitchFamily="18" charset="0"/>
                          <a:cs typeface="Times New Roman" pitchFamily="18" charset="0"/>
                        </a:rPr>
                        <a:t>Partial Partially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tx1"/>
                          </a:solidFill>
                          <a:effectLst/>
                          <a:latin typeface="Times New Roman" pitchFamily="18" charset="0"/>
                          <a:cs typeface="Times New Roman" pitchFamily="18" charset="0"/>
                        </a:rPr>
                        <a:t>Sürüklenen </a:t>
                      </a:r>
                      <a:r>
                        <a:rPr kumimoji="0" lang="tr-TR" sz="3200" b="0" i="0" u="none" strike="noStrike" cap="none" normalizeH="0" baseline="0" smtClean="0">
                          <a:ln>
                            <a:noFill/>
                          </a:ln>
                          <a:solidFill>
                            <a:schemeClr val="tx1"/>
                          </a:solidFill>
                          <a:effectLst/>
                          <a:latin typeface="Times New Roman" pitchFamily="18" charset="0"/>
                          <a:cs typeface="Times New Roman" pitchFamily="18" charset="0"/>
                        </a:rPr>
                        <a:t> </a:t>
                      </a:r>
                      <a:r>
                        <a:rPr kumimoji="0" lang="tr-TR" sz="3200" b="0" i="1" u="none" strike="noStrike" cap="none" normalizeH="0" baseline="0" smtClean="0">
                          <a:ln>
                            <a:noFill/>
                          </a:ln>
                          <a:solidFill>
                            <a:schemeClr val="tx1"/>
                          </a:solidFill>
                          <a:effectLst/>
                          <a:latin typeface="Times New Roman" pitchFamily="18" charset="0"/>
                          <a:cs typeface="Times New Roman" pitchFamily="18" charset="0"/>
                        </a:rPr>
                        <a:t>Low Drifting</a:t>
                      </a:r>
                      <a:endParaRPr kumimoji="0" lang="tr-TR" sz="3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tx1"/>
                          </a:solidFill>
                          <a:effectLst/>
                          <a:latin typeface="Times New Roman" pitchFamily="18" charset="0"/>
                          <a:cs typeface="Times New Roman" pitchFamily="18" charset="0"/>
                        </a:rPr>
                        <a:t>Savrulan</a:t>
                      </a:r>
                      <a:r>
                        <a:rPr kumimoji="0" lang="tr-TR" sz="3200" b="0" i="0" u="none" strike="noStrike" cap="none" normalizeH="0" baseline="0" smtClean="0">
                          <a:ln>
                            <a:noFill/>
                          </a:ln>
                          <a:solidFill>
                            <a:schemeClr val="tx1"/>
                          </a:solidFill>
                          <a:effectLst/>
                          <a:latin typeface="Times New Roman" pitchFamily="18" charset="0"/>
                          <a:cs typeface="Times New Roman" pitchFamily="18" charset="0"/>
                        </a:rPr>
                        <a:t>  </a:t>
                      </a:r>
                      <a:r>
                        <a:rPr kumimoji="0" lang="tr-TR" sz="3200" b="0" i="1" u="none" strike="noStrike" cap="none" normalizeH="0" baseline="0" smtClean="0">
                          <a:ln>
                            <a:noFill/>
                          </a:ln>
                          <a:solidFill>
                            <a:schemeClr val="tx1"/>
                          </a:solidFill>
                          <a:effectLst/>
                          <a:latin typeface="Times New Roman" pitchFamily="18" charset="0"/>
                          <a:cs typeface="Times New Roman" pitchFamily="18" charset="0"/>
                        </a:rPr>
                        <a:t>Blowing</a:t>
                      </a:r>
                      <a:endParaRPr kumimoji="0" lang="tr-TR" sz="3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tx1"/>
                          </a:solidFill>
                          <a:effectLst/>
                          <a:latin typeface="Times New Roman" pitchFamily="18" charset="0"/>
                          <a:cs typeface="Times New Roman" pitchFamily="18" charset="0"/>
                        </a:rPr>
                        <a:t>Sağanaklar  </a:t>
                      </a:r>
                      <a:r>
                        <a:rPr kumimoji="0" lang="tr-TR" sz="3200" b="0" i="1" u="none" strike="noStrike" cap="none" normalizeH="0" baseline="0" smtClean="0">
                          <a:ln>
                            <a:noFill/>
                          </a:ln>
                          <a:solidFill>
                            <a:schemeClr val="tx1"/>
                          </a:solidFill>
                          <a:effectLst/>
                          <a:latin typeface="Times New Roman" pitchFamily="18" charset="0"/>
                          <a:cs typeface="Times New Roman" pitchFamily="18" charset="0"/>
                        </a:rPr>
                        <a:t>Showers</a:t>
                      </a:r>
                      <a:endParaRPr kumimoji="0" lang="tr-TR" sz="3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tx1"/>
                          </a:solidFill>
                          <a:effectLst/>
                          <a:latin typeface="Times New Roman" pitchFamily="18" charset="0"/>
                          <a:cs typeface="Times New Roman" pitchFamily="18" charset="0"/>
                        </a:rPr>
                        <a:t>Oraj  </a:t>
                      </a:r>
                      <a:r>
                        <a:rPr kumimoji="0" lang="tr-TR" sz="3200" b="0" i="1" u="none" strike="noStrike" cap="none" normalizeH="0" baseline="0" smtClean="0">
                          <a:ln>
                            <a:noFill/>
                          </a:ln>
                          <a:solidFill>
                            <a:schemeClr val="tx1"/>
                          </a:solidFill>
                          <a:effectLst/>
                          <a:latin typeface="Times New Roman" pitchFamily="18" charset="0"/>
                          <a:cs typeface="Times New Roman" pitchFamily="18" charset="0"/>
                        </a:rPr>
                        <a:t>Thunderstorm</a:t>
                      </a:r>
                      <a:endParaRPr kumimoji="0" lang="tr-TR" sz="3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0" smtClean="0">
                          <a:ln>
                            <a:noFill/>
                          </a:ln>
                          <a:solidFill>
                            <a:schemeClr val="tx1"/>
                          </a:solidFill>
                          <a:effectLst/>
                          <a:latin typeface="Times New Roman" pitchFamily="18" charset="0"/>
                          <a:cs typeface="Times New Roman" pitchFamily="18" charset="0"/>
                        </a:rPr>
                        <a:t>Aşırı Soğumuş  </a:t>
                      </a:r>
                      <a:r>
                        <a:rPr kumimoji="0" lang="tr-TR" sz="3200" b="0" i="1" u="none" strike="noStrike" cap="none" normalizeH="0" baseline="0" smtClean="0">
                          <a:ln>
                            <a:noFill/>
                          </a:ln>
                          <a:solidFill>
                            <a:schemeClr val="tx1"/>
                          </a:solidFill>
                          <a:effectLst/>
                          <a:latin typeface="Times New Roman" pitchFamily="18" charset="0"/>
                          <a:cs typeface="Times New Roman" pitchFamily="18" charset="0"/>
                        </a:rPr>
                        <a:t>Super Cooled</a:t>
                      </a:r>
                      <a:endParaRPr kumimoji="0" lang="tr-TR" sz="3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874" name="Text Box 10"/>
          <p:cNvSpPr txBox="1">
            <a:spLocks noChangeArrowheads="1"/>
          </p:cNvSpPr>
          <p:nvPr/>
        </p:nvSpPr>
        <p:spPr bwMode="auto">
          <a:xfrm>
            <a:off x="468313" y="333375"/>
            <a:ext cx="8207375" cy="579438"/>
          </a:xfrm>
          <a:prstGeom prst="rect">
            <a:avLst/>
          </a:prstGeom>
          <a:noFill/>
          <a:ln w="9525">
            <a:noFill/>
            <a:miter lim="800000"/>
            <a:headEnd/>
            <a:tailEnd/>
          </a:ln>
        </p:spPr>
        <p:txBody>
          <a:bodyPr>
            <a:spAutoFit/>
          </a:bodyPr>
          <a:lstStyle/>
          <a:p>
            <a:pPr algn="ctr"/>
            <a:r>
              <a:rPr lang="tr-TR" sz="3200">
                <a:solidFill>
                  <a:srgbClr val="0000FF"/>
                </a:solidFill>
                <a:latin typeface="Arial" charset="0"/>
              </a:rPr>
              <a:t>TANIMLAYICI (DESCRIPTOR)</a:t>
            </a:r>
            <a:r>
              <a:rPr lang="tr-TR" sz="3200">
                <a:latin typeface="Arial" charset="0"/>
              </a:rPr>
              <a:t> </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115888"/>
            <a:ext cx="8229600" cy="865187"/>
          </a:xfrm>
        </p:spPr>
        <p:txBody>
          <a:bodyPr/>
          <a:lstStyle/>
          <a:p>
            <a:pPr eaLnBrk="1" hangingPunct="1"/>
            <a:r>
              <a:rPr lang="tr-TR" sz="3600" smtClean="0">
                <a:solidFill>
                  <a:srgbClr val="0000FF"/>
                </a:solidFill>
              </a:rPr>
              <a:t>YAĞIŞ (PRECIPITATION)</a:t>
            </a:r>
            <a:r>
              <a:rPr lang="tr-TR" sz="2400" smtClean="0"/>
              <a:t> </a:t>
            </a:r>
          </a:p>
        </p:txBody>
      </p:sp>
      <p:graphicFrame>
        <p:nvGraphicFramePr>
          <p:cNvPr id="230403" name="Group 3"/>
          <p:cNvGraphicFramePr>
            <a:graphicFrameLocks noGrp="1"/>
          </p:cNvGraphicFramePr>
          <p:nvPr>
            <p:ph idx="1"/>
          </p:nvPr>
        </p:nvGraphicFramePr>
        <p:xfrm>
          <a:off x="468313" y="908050"/>
          <a:ext cx="8229600" cy="5638800"/>
        </p:xfrm>
        <a:graphic>
          <a:graphicData uri="http://schemas.openxmlformats.org/drawingml/2006/table">
            <a:tbl>
              <a:tblPr/>
              <a:tblGrid>
                <a:gridCol w="2179637"/>
                <a:gridCol w="6049963"/>
              </a:tblGrid>
              <a:tr h="4525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DZ</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RA</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SN</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SG</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IC</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PL</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GR</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GS</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2800" b="1"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UP</a:t>
                      </a:r>
                      <a:endParaRPr kumimoji="0" lang="tr-TR" sz="2800" b="0"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Çisenti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Drizzle</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Yağmur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Rain</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Kar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Snow</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Kar Grenleri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Snow Grains</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Buz Kristali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Ice Crystals</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Buz Paletleri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Ice Pellets</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Dolu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Hail</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Küçük Dolu ve/veya Kar Paletleri</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Small Hail</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And/or</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Snow Pellets</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Tanımlanamayan Yağış</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Unknown Precipitation</a:t>
                      </a:r>
                      <a:endParaRPr kumimoji="0" 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00013"/>
            <a:ext cx="7772400" cy="1143001"/>
          </a:xfrm>
        </p:spPr>
        <p:txBody>
          <a:bodyPr/>
          <a:lstStyle/>
          <a:p>
            <a:pPr eaLnBrk="1" hangingPunct="1"/>
            <a:r>
              <a:rPr lang="tr-TR" sz="2400" smtClean="0">
                <a:solidFill>
                  <a:srgbClr val="0000FF"/>
                </a:solidFill>
              </a:rPr>
              <a:t>GÖRÜŞ ENGELLEYİCİ HADİSELER</a:t>
            </a:r>
            <a:br>
              <a:rPr lang="tr-TR" sz="2400" smtClean="0">
                <a:solidFill>
                  <a:srgbClr val="0000FF"/>
                </a:solidFill>
              </a:rPr>
            </a:br>
            <a:r>
              <a:rPr lang="tr-TR" sz="2800" smtClean="0">
                <a:solidFill>
                  <a:srgbClr val="0000FF"/>
                </a:solidFill>
              </a:rPr>
              <a:t> </a:t>
            </a:r>
            <a:r>
              <a:rPr lang="tr-TR" sz="2000" smtClean="0">
                <a:solidFill>
                  <a:srgbClr val="0000FF"/>
                </a:solidFill>
              </a:rPr>
              <a:t>(OBSCURATION)</a:t>
            </a:r>
            <a:r>
              <a:rPr lang="tr-TR" sz="2800" smtClean="0"/>
              <a:t> </a:t>
            </a:r>
          </a:p>
        </p:txBody>
      </p:sp>
      <p:graphicFrame>
        <p:nvGraphicFramePr>
          <p:cNvPr id="231427" name="Group 3"/>
          <p:cNvGraphicFramePr>
            <a:graphicFrameLocks noGrp="1"/>
          </p:cNvGraphicFramePr>
          <p:nvPr>
            <p:ph idx="1"/>
          </p:nvPr>
        </p:nvGraphicFramePr>
        <p:xfrm>
          <a:off x="685800" y="1628775"/>
          <a:ext cx="7772400" cy="4114800"/>
        </p:xfrm>
        <a:graphic>
          <a:graphicData uri="http://schemas.openxmlformats.org/drawingml/2006/table">
            <a:tbl>
              <a:tblPr/>
              <a:tblGrid>
                <a:gridCol w="2058988"/>
                <a:gridCol w="5713412"/>
              </a:tblGrid>
              <a:tr h="4114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BR</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FG</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FU</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VA</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DU</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SA</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HZ</a:t>
                      </a:r>
                      <a:endParaRPr kumimoji="0" lang="tr-TR" sz="2800" b="0"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Pus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Mist</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Sis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Fog</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Duman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Smoke</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Volkanik Kül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Volcanic Ash</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Geniş Alana Yayılmış Toz</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Widespread Dust</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Kum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Sand</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Toz Pusu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Haze</a:t>
                      </a:r>
                      <a:endParaRPr kumimoji="0" 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tr-TR" sz="3200" smtClean="0">
                <a:solidFill>
                  <a:srgbClr val="0000FF"/>
                </a:solidFill>
              </a:rPr>
              <a:t>DİĞERLERİ (OTHER)</a:t>
            </a:r>
            <a:r>
              <a:rPr lang="tr-TR" smtClean="0"/>
              <a:t> </a:t>
            </a:r>
          </a:p>
        </p:txBody>
      </p:sp>
      <p:graphicFrame>
        <p:nvGraphicFramePr>
          <p:cNvPr id="232451" name="Group 3"/>
          <p:cNvGraphicFramePr>
            <a:graphicFrameLocks noGrp="1"/>
          </p:cNvGraphicFramePr>
          <p:nvPr>
            <p:ph idx="1"/>
          </p:nvPr>
        </p:nvGraphicFramePr>
        <p:xfrm>
          <a:off x="457200" y="1600200"/>
          <a:ext cx="8507413" cy="4525963"/>
        </p:xfrm>
        <a:graphic>
          <a:graphicData uri="http://schemas.openxmlformats.org/drawingml/2006/table">
            <a:tbl>
              <a:tblPr/>
              <a:tblGrid>
                <a:gridCol w="2252663"/>
                <a:gridCol w="6254750"/>
              </a:tblGrid>
              <a:tr h="4525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PO</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SQ</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FC</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SS</a:t>
                      </a:r>
                      <a:endParaRPr kumimoji="0" lang="tr-TR" sz="2800" b="0" i="0" u="none" strike="noStrike" cap="none" normalizeH="0" baseline="0" smtClean="0">
                        <a:ln>
                          <a:noFill/>
                        </a:ln>
                        <a:solidFill>
                          <a:schemeClr val="hlink"/>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hlink"/>
                          </a:solidFill>
                          <a:effectLst/>
                          <a:latin typeface="Times New Roman" pitchFamily="18" charset="0"/>
                          <a:cs typeface="Times New Roman" pitchFamily="18" charset="0"/>
                        </a:rPr>
                        <a:t>DS</a:t>
                      </a:r>
                      <a:endParaRPr kumimoji="0" lang="tr-TR" sz="2800" b="0"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Toz-Kum Türbüyonu</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Squall</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Hortum Bulutu (Tornado veya Su Hortumu)</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Funnel Clouds Tornado or Waterspout</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Kum Fırtınası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Sandstorm</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Toz Fırtınası </a:t>
                      </a:r>
                      <a:r>
                        <a:rPr kumimoji="0" lang="tr-TR" sz="2800" b="0" i="1" u="none" strike="noStrike" cap="none" normalizeH="0" baseline="0" smtClean="0">
                          <a:ln>
                            <a:noFill/>
                          </a:ln>
                          <a:solidFill>
                            <a:schemeClr val="tx1"/>
                          </a:solidFill>
                          <a:effectLst/>
                          <a:latin typeface="Times New Roman" pitchFamily="18" charset="0"/>
                          <a:cs typeface="Times New Roman" pitchFamily="18" charset="0"/>
                        </a:rPr>
                        <a:t>Duststorm</a:t>
                      </a:r>
                      <a:endParaRPr kumimoji="0" 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8 Grup"/>
          <p:cNvGrpSpPr>
            <a:grpSpLocks/>
          </p:cNvGrpSpPr>
          <p:nvPr/>
        </p:nvGrpSpPr>
        <p:grpSpPr bwMode="auto">
          <a:xfrm>
            <a:off x="250825" y="1052513"/>
            <a:ext cx="8623300" cy="5711825"/>
            <a:chOff x="193675" y="0"/>
            <a:chExt cx="8651374" cy="6918918"/>
          </a:xfrm>
        </p:grpSpPr>
        <p:grpSp>
          <p:nvGrpSpPr>
            <p:cNvPr id="3" name="Group 214"/>
            <p:cNvGrpSpPr>
              <a:grpSpLocks/>
            </p:cNvGrpSpPr>
            <p:nvPr/>
          </p:nvGrpSpPr>
          <p:grpSpPr bwMode="auto">
            <a:xfrm>
              <a:off x="2590800" y="2000250"/>
              <a:ext cx="1047750" cy="4090988"/>
              <a:chOff x="1632" y="1260"/>
              <a:chExt cx="660" cy="2577"/>
            </a:xfrm>
          </p:grpSpPr>
          <p:sp>
            <p:nvSpPr>
              <p:cNvPr id="6211" name="Oval 212"/>
              <p:cNvSpPr>
                <a:spLocks noChangeArrowheads="1"/>
              </p:cNvSpPr>
              <p:nvPr/>
            </p:nvSpPr>
            <p:spPr bwMode="auto">
              <a:xfrm>
                <a:off x="1632" y="1260"/>
                <a:ext cx="504" cy="264"/>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6212" name="Oval 213"/>
              <p:cNvSpPr>
                <a:spLocks noChangeArrowheads="1"/>
              </p:cNvSpPr>
              <p:nvPr/>
            </p:nvSpPr>
            <p:spPr bwMode="auto">
              <a:xfrm>
                <a:off x="1788" y="3573"/>
                <a:ext cx="504" cy="264"/>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grpSp>
        <p:grpSp>
          <p:nvGrpSpPr>
            <p:cNvPr id="4" name="Group 210"/>
            <p:cNvGrpSpPr>
              <a:grpSpLocks/>
            </p:cNvGrpSpPr>
            <p:nvPr/>
          </p:nvGrpSpPr>
          <p:grpSpPr bwMode="auto">
            <a:xfrm>
              <a:off x="4957763" y="884238"/>
              <a:ext cx="2408237" cy="5253037"/>
              <a:chOff x="3123" y="557"/>
              <a:chExt cx="1517" cy="3309"/>
            </a:xfrm>
          </p:grpSpPr>
          <p:sp>
            <p:nvSpPr>
              <p:cNvPr id="6208" name="Oval 203"/>
              <p:cNvSpPr>
                <a:spLocks noChangeArrowheads="1"/>
              </p:cNvSpPr>
              <p:nvPr/>
            </p:nvSpPr>
            <p:spPr bwMode="auto">
              <a:xfrm>
                <a:off x="3275" y="1801"/>
                <a:ext cx="505" cy="262"/>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6209" name="Oval 204"/>
              <p:cNvSpPr>
                <a:spLocks noChangeArrowheads="1"/>
              </p:cNvSpPr>
              <p:nvPr/>
            </p:nvSpPr>
            <p:spPr bwMode="auto">
              <a:xfrm>
                <a:off x="3123" y="3531"/>
                <a:ext cx="785" cy="337"/>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6210" name="Oval 209"/>
              <p:cNvSpPr>
                <a:spLocks noChangeArrowheads="1"/>
              </p:cNvSpPr>
              <p:nvPr/>
            </p:nvSpPr>
            <p:spPr bwMode="auto">
              <a:xfrm>
                <a:off x="4137" y="557"/>
                <a:ext cx="503" cy="262"/>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grpSp>
        <p:grpSp>
          <p:nvGrpSpPr>
            <p:cNvPr id="5" name="Group 202"/>
            <p:cNvGrpSpPr>
              <a:grpSpLocks/>
            </p:cNvGrpSpPr>
            <p:nvPr/>
          </p:nvGrpSpPr>
          <p:grpSpPr bwMode="auto">
            <a:xfrm>
              <a:off x="3529013" y="895350"/>
              <a:ext cx="1330325" cy="5268913"/>
              <a:chOff x="2223" y="564"/>
              <a:chExt cx="838" cy="3319"/>
            </a:xfrm>
          </p:grpSpPr>
          <p:sp>
            <p:nvSpPr>
              <p:cNvPr id="6205" name="Oval 201"/>
              <p:cNvSpPr>
                <a:spLocks noChangeArrowheads="1"/>
              </p:cNvSpPr>
              <p:nvPr/>
            </p:nvSpPr>
            <p:spPr bwMode="auto">
              <a:xfrm>
                <a:off x="2223" y="3550"/>
                <a:ext cx="838" cy="333"/>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6206" name="Oval 200"/>
              <p:cNvSpPr>
                <a:spLocks noChangeArrowheads="1"/>
              </p:cNvSpPr>
              <p:nvPr/>
            </p:nvSpPr>
            <p:spPr bwMode="auto">
              <a:xfrm>
                <a:off x="2452" y="2283"/>
                <a:ext cx="513" cy="251"/>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6207" name="Oval 199"/>
              <p:cNvSpPr>
                <a:spLocks noChangeArrowheads="1"/>
              </p:cNvSpPr>
              <p:nvPr/>
            </p:nvSpPr>
            <p:spPr bwMode="auto">
              <a:xfrm>
                <a:off x="2450" y="564"/>
                <a:ext cx="513" cy="250"/>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grpSp>
        <p:grpSp>
          <p:nvGrpSpPr>
            <p:cNvPr id="6" name="Group 55"/>
            <p:cNvGrpSpPr>
              <a:grpSpLocks/>
            </p:cNvGrpSpPr>
            <p:nvPr/>
          </p:nvGrpSpPr>
          <p:grpSpPr bwMode="auto">
            <a:xfrm>
              <a:off x="2471738" y="5151437"/>
              <a:ext cx="3754437" cy="1365249"/>
              <a:chOff x="1564" y="3246"/>
              <a:chExt cx="2365" cy="860"/>
            </a:xfrm>
          </p:grpSpPr>
          <p:sp>
            <p:nvSpPr>
              <p:cNvPr id="6199" name="Text Box 47"/>
              <p:cNvSpPr txBox="1">
                <a:spLocks noChangeArrowheads="1"/>
              </p:cNvSpPr>
              <p:nvPr/>
            </p:nvSpPr>
            <p:spPr bwMode="auto">
              <a:xfrm>
                <a:off x="2215" y="3502"/>
                <a:ext cx="479" cy="483"/>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RA</a:t>
                </a:r>
              </a:p>
            </p:txBody>
          </p:sp>
          <p:sp>
            <p:nvSpPr>
              <p:cNvPr id="6200" name="Text Box 49"/>
              <p:cNvSpPr txBox="1">
                <a:spLocks noChangeArrowheads="1"/>
              </p:cNvSpPr>
              <p:nvPr/>
            </p:nvSpPr>
            <p:spPr bwMode="auto">
              <a:xfrm>
                <a:off x="1564" y="3436"/>
                <a:ext cx="430" cy="446"/>
              </a:xfrm>
              <a:prstGeom prst="rect">
                <a:avLst/>
              </a:prstGeom>
              <a:noFill/>
              <a:ln w="38100">
                <a:noFill/>
                <a:miter lim="800000"/>
                <a:headEnd/>
                <a:tailEnd/>
              </a:ln>
            </p:spPr>
            <p:txBody>
              <a:bodyPr>
                <a:spAutoFit/>
              </a:bodyPr>
              <a:lstStyle/>
              <a:p>
                <a:pPr>
                  <a:defRPr/>
                </a:pPr>
                <a:endParaRPr lang="tr-TR" sz="3200">
                  <a:solidFill>
                    <a:schemeClr val="tx1">
                      <a:lumMod val="95000"/>
                      <a:lumOff val="5000"/>
                    </a:schemeClr>
                  </a:solidFill>
                </a:endParaRPr>
              </a:p>
            </p:txBody>
          </p:sp>
          <p:sp>
            <p:nvSpPr>
              <p:cNvPr id="6201" name="Text Box 50"/>
              <p:cNvSpPr txBox="1">
                <a:spLocks noChangeArrowheads="1"/>
              </p:cNvSpPr>
              <p:nvPr/>
            </p:nvSpPr>
            <p:spPr bwMode="auto">
              <a:xfrm>
                <a:off x="1843" y="3515"/>
                <a:ext cx="448" cy="446"/>
              </a:xfrm>
              <a:prstGeom prst="rect">
                <a:avLst/>
              </a:prstGeom>
              <a:noFill/>
              <a:ln w="38100">
                <a:noFill/>
                <a:miter lim="800000"/>
                <a:headEnd/>
                <a:tailEnd/>
              </a:ln>
            </p:spPr>
            <p:txBody>
              <a:bodyPr wrap="none">
                <a:spAutoFit/>
              </a:bodyPr>
              <a:lstStyle/>
              <a:p>
                <a:pPr>
                  <a:defRPr/>
                </a:pPr>
                <a:r>
                  <a:rPr lang="en-US" sz="3200" dirty="0">
                    <a:solidFill>
                      <a:schemeClr val="tx1">
                        <a:lumMod val="95000"/>
                        <a:lumOff val="5000"/>
                      </a:schemeClr>
                    </a:solidFill>
                  </a:rPr>
                  <a:t>SH</a:t>
                </a:r>
              </a:p>
            </p:txBody>
          </p:sp>
          <p:sp>
            <p:nvSpPr>
              <p:cNvPr id="6202" name="Text Box 52"/>
              <p:cNvSpPr txBox="1">
                <a:spLocks noChangeArrowheads="1"/>
              </p:cNvSpPr>
              <p:nvPr/>
            </p:nvSpPr>
            <p:spPr bwMode="auto">
              <a:xfrm>
                <a:off x="2585" y="3502"/>
                <a:ext cx="448" cy="486"/>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GS</a:t>
                </a:r>
                <a:endParaRPr lang="en-US" sz="4400">
                  <a:solidFill>
                    <a:schemeClr val="tx1">
                      <a:lumMod val="95000"/>
                      <a:lumOff val="5000"/>
                    </a:schemeClr>
                  </a:solidFill>
                </a:endParaRPr>
              </a:p>
            </p:txBody>
          </p:sp>
          <p:sp>
            <p:nvSpPr>
              <p:cNvPr id="6203" name="Text Box 53"/>
              <p:cNvSpPr txBox="1">
                <a:spLocks noChangeArrowheads="1"/>
              </p:cNvSpPr>
              <p:nvPr/>
            </p:nvSpPr>
            <p:spPr bwMode="auto">
              <a:xfrm>
                <a:off x="3142" y="3515"/>
                <a:ext cx="434" cy="446"/>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MI</a:t>
                </a:r>
              </a:p>
            </p:txBody>
          </p:sp>
          <p:sp>
            <p:nvSpPr>
              <p:cNvPr id="6204" name="Text Box 54"/>
              <p:cNvSpPr txBox="1">
                <a:spLocks noChangeArrowheads="1"/>
              </p:cNvSpPr>
              <p:nvPr/>
            </p:nvSpPr>
            <p:spPr bwMode="auto">
              <a:xfrm>
                <a:off x="3443" y="3246"/>
                <a:ext cx="488" cy="860"/>
              </a:xfrm>
              <a:prstGeom prst="rect">
                <a:avLst/>
              </a:prstGeom>
              <a:noFill/>
              <a:ln w="38100">
                <a:noFill/>
                <a:miter lim="800000"/>
                <a:headEnd/>
                <a:tailEnd/>
              </a:ln>
            </p:spPr>
            <p:txBody>
              <a:bodyPr>
                <a:spAutoFit/>
              </a:bodyPr>
              <a:lstStyle/>
              <a:p>
                <a:pPr>
                  <a:lnSpc>
                    <a:spcPct val="210000"/>
                  </a:lnSpc>
                  <a:defRPr/>
                </a:pPr>
                <a:r>
                  <a:rPr lang="en-US" sz="3200">
                    <a:solidFill>
                      <a:schemeClr val="tx1">
                        <a:lumMod val="95000"/>
                        <a:lumOff val="5000"/>
                      </a:schemeClr>
                    </a:solidFill>
                  </a:rPr>
                  <a:t>FG</a:t>
                </a:r>
              </a:p>
            </p:txBody>
          </p:sp>
        </p:grpSp>
        <p:sp>
          <p:nvSpPr>
            <p:cNvPr id="6150" name="Text Box 151"/>
            <p:cNvSpPr txBox="1">
              <a:spLocks noChangeArrowheads="1"/>
            </p:cNvSpPr>
            <p:nvPr/>
          </p:nvSpPr>
          <p:spPr bwMode="auto">
            <a:xfrm>
              <a:off x="193675" y="0"/>
              <a:ext cx="855263" cy="559589"/>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YOĞ</a:t>
              </a:r>
              <a:endParaRPr lang="en-US" dirty="0">
                <a:solidFill>
                  <a:schemeClr val="tx1">
                    <a:lumMod val="95000"/>
                    <a:lumOff val="5000"/>
                  </a:schemeClr>
                </a:solidFill>
              </a:endParaRPr>
            </a:p>
          </p:txBody>
        </p:sp>
        <p:sp>
          <p:nvSpPr>
            <p:cNvPr id="6151" name="Text Box 152"/>
            <p:cNvSpPr txBox="1">
              <a:spLocks noChangeArrowheads="1"/>
            </p:cNvSpPr>
            <p:nvPr/>
          </p:nvSpPr>
          <p:spPr bwMode="auto">
            <a:xfrm>
              <a:off x="3723028" y="0"/>
              <a:ext cx="1095756" cy="559589"/>
            </a:xfrm>
            <a:prstGeom prst="rect">
              <a:avLst/>
            </a:prstGeom>
            <a:noFill/>
            <a:ln w="38100">
              <a:noFill/>
              <a:miter lim="800000"/>
              <a:headEnd/>
              <a:tailEnd/>
            </a:ln>
          </p:spPr>
          <p:txBody>
            <a:bodyPr wrap="none">
              <a:spAutoFit/>
            </a:bodyPr>
            <a:lstStyle/>
            <a:p>
              <a:pPr algn="ctr">
                <a:defRPr/>
              </a:pPr>
              <a:r>
                <a:rPr lang="tr-TR" u="sng" dirty="0">
                  <a:solidFill>
                    <a:schemeClr val="tx1">
                      <a:lumMod val="95000"/>
                      <a:lumOff val="5000"/>
                    </a:schemeClr>
                  </a:solidFill>
                </a:rPr>
                <a:t>YAĞIŞ</a:t>
              </a:r>
              <a:endParaRPr lang="en-US" u="sng" dirty="0">
                <a:solidFill>
                  <a:schemeClr val="tx1">
                    <a:lumMod val="95000"/>
                    <a:lumOff val="5000"/>
                  </a:schemeClr>
                </a:solidFill>
              </a:endParaRPr>
            </a:p>
          </p:txBody>
        </p:sp>
        <p:sp>
          <p:nvSpPr>
            <p:cNvPr id="6152" name="Text Box 153"/>
            <p:cNvSpPr txBox="1">
              <a:spLocks noChangeArrowheads="1"/>
            </p:cNvSpPr>
            <p:nvPr/>
          </p:nvSpPr>
          <p:spPr bwMode="auto">
            <a:xfrm>
              <a:off x="5081574" y="0"/>
              <a:ext cx="1361731" cy="559589"/>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TANIML</a:t>
              </a:r>
              <a:endParaRPr lang="en-US" u="sng" dirty="0">
                <a:solidFill>
                  <a:schemeClr val="tx1">
                    <a:lumMod val="95000"/>
                    <a:lumOff val="5000"/>
                  </a:schemeClr>
                </a:solidFill>
              </a:endParaRPr>
            </a:p>
          </p:txBody>
        </p:sp>
        <p:sp>
          <p:nvSpPr>
            <p:cNvPr id="6153" name="Text Box 154"/>
            <p:cNvSpPr txBox="1">
              <a:spLocks noChangeArrowheads="1"/>
            </p:cNvSpPr>
            <p:nvPr/>
          </p:nvSpPr>
          <p:spPr bwMode="auto">
            <a:xfrm>
              <a:off x="6309521" y="0"/>
              <a:ext cx="1234318" cy="559589"/>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GÖRÜŞ</a:t>
              </a:r>
              <a:endParaRPr lang="en-US" u="sng" dirty="0">
                <a:solidFill>
                  <a:schemeClr val="tx1">
                    <a:lumMod val="95000"/>
                    <a:lumOff val="5000"/>
                  </a:schemeClr>
                </a:solidFill>
              </a:endParaRPr>
            </a:p>
          </p:txBody>
        </p:sp>
        <p:sp>
          <p:nvSpPr>
            <p:cNvPr id="6154" name="Text Box 155"/>
            <p:cNvSpPr txBox="1">
              <a:spLocks noChangeArrowheads="1"/>
            </p:cNvSpPr>
            <p:nvPr/>
          </p:nvSpPr>
          <p:spPr bwMode="auto">
            <a:xfrm>
              <a:off x="3952372" y="759580"/>
              <a:ext cx="758110" cy="769196"/>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RA</a:t>
              </a:r>
            </a:p>
          </p:txBody>
        </p:sp>
        <p:sp>
          <p:nvSpPr>
            <p:cNvPr id="6155" name="Text Box 156"/>
            <p:cNvSpPr txBox="1">
              <a:spLocks noChangeArrowheads="1"/>
            </p:cNvSpPr>
            <p:nvPr/>
          </p:nvSpPr>
          <p:spPr bwMode="auto">
            <a:xfrm>
              <a:off x="3941224" y="1221098"/>
              <a:ext cx="711922" cy="767274"/>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SN</a:t>
              </a:r>
            </a:p>
          </p:txBody>
        </p:sp>
        <p:sp>
          <p:nvSpPr>
            <p:cNvPr id="6156" name="Text Box 157"/>
            <p:cNvSpPr txBox="1">
              <a:spLocks noChangeArrowheads="1"/>
            </p:cNvSpPr>
            <p:nvPr/>
          </p:nvSpPr>
          <p:spPr bwMode="auto">
            <a:xfrm>
              <a:off x="3941224" y="1711461"/>
              <a:ext cx="734220" cy="767272"/>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DZ</a:t>
              </a:r>
              <a:endParaRPr lang="en-US" sz="4400">
                <a:solidFill>
                  <a:schemeClr val="tx1">
                    <a:lumMod val="95000"/>
                    <a:lumOff val="5000"/>
                  </a:schemeClr>
                </a:solidFill>
              </a:endParaRPr>
            </a:p>
          </p:txBody>
        </p:sp>
        <p:sp>
          <p:nvSpPr>
            <p:cNvPr id="6157" name="Text Box 158"/>
            <p:cNvSpPr txBox="1">
              <a:spLocks noChangeArrowheads="1"/>
            </p:cNvSpPr>
            <p:nvPr/>
          </p:nvSpPr>
          <p:spPr bwMode="auto">
            <a:xfrm>
              <a:off x="3941224" y="2178747"/>
              <a:ext cx="665735" cy="767274"/>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PL</a:t>
              </a:r>
              <a:endParaRPr lang="en-US" sz="4400">
                <a:solidFill>
                  <a:schemeClr val="tx1">
                    <a:lumMod val="95000"/>
                    <a:lumOff val="5000"/>
                  </a:schemeClr>
                </a:solidFill>
              </a:endParaRPr>
            </a:p>
          </p:txBody>
        </p:sp>
        <p:sp>
          <p:nvSpPr>
            <p:cNvPr id="6158" name="Text Box 159"/>
            <p:cNvSpPr txBox="1">
              <a:spLocks noChangeArrowheads="1"/>
            </p:cNvSpPr>
            <p:nvPr/>
          </p:nvSpPr>
          <p:spPr bwMode="auto">
            <a:xfrm>
              <a:off x="3941224" y="2615266"/>
              <a:ext cx="758110" cy="769196"/>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GR</a:t>
              </a:r>
              <a:endParaRPr lang="en-US" sz="4400">
                <a:solidFill>
                  <a:schemeClr val="tx1">
                    <a:lumMod val="95000"/>
                    <a:lumOff val="5000"/>
                  </a:schemeClr>
                </a:solidFill>
              </a:endParaRPr>
            </a:p>
          </p:txBody>
        </p:sp>
        <p:sp>
          <p:nvSpPr>
            <p:cNvPr id="6159" name="Text Box 160"/>
            <p:cNvSpPr txBox="1">
              <a:spLocks noChangeArrowheads="1"/>
            </p:cNvSpPr>
            <p:nvPr/>
          </p:nvSpPr>
          <p:spPr bwMode="auto">
            <a:xfrm>
              <a:off x="3941224" y="3024863"/>
              <a:ext cx="711922" cy="769196"/>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SG</a:t>
              </a:r>
              <a:endParaRPr lang="en-US" sz="4400">
                <a:solidFill>
                  <a:schemeClr val="tx1">
                    <a:lumMod val="95000"/>
                    <a:lumOff val="5000"/>
                  </a:schemeClr>
                </a:solidFill>
              </a:endParaRPr>
            </a:p>
          </p:txBody>
        </p:sp>
        <p:sp>
          <p:nvSpPr>
            <p:cNvPr id="6160" name="Text Box 161"/>
            <p:cNvSpPr txBox="1">
              <a:spLocks noChangeArrowheads="1"/>
            </p:cNvSpPr>
            <p:nvPr/>
          </p:nvSpPr>
          <p:spPr bwMode="auto">
            <a:xfrm>
              <a:off x="3941224" y="3492150"/>
              <a:ext cx="711922" cy="769196"/>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GS</a:t>
              </a:r>
              <a:endParaRPr lang="en-US" sz="4400">
                <a:solidFill>
                  <a:schemeClr val="tx1">
                    <a:lumMod val="95000"/>
                    <a:lumOff val="5000"/>
                  </a:schemeClr>
                </a:solidFill>
              </a:endParaRPr>
            </a:p>
          </p:txBody>
        </p:sp>
        <p:sp>
          <p:nvSpPr>
            <p:cNvPr id="6161" name="Text Box 162"/>
            <p:cNvSpPr txBox="1">
              <a:spLocks noChangeArrowheads="1"/>
            </p:cNvSpPr>
            <p:nvPr/>
          </p:nvSpPr>
          <p:spPr bwMode="auto">
            <a:xfrm>
              <a:off x="3941224" y="3959436"/>
              <a:ext cx="597250" cy="767274"/>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IC</a:t>
              </a:r>
              <a:endParaRPr lang="en-US" sz="4400">
                <a:solidFill>
                  <a:schemeClr val="tx1">
                    <a:lumMod val="95000"/>
                    <a:lumOff val="5000"/>
                  </a:schemeClr>
                </a:solidFill>
              </a:endParaRPr>
            </a:p>
          </p:txBody>
        </p:sp>
        <p:sp>
          <p:nvSpPr>
            <p:cNvPr id="6162" name="Text Box 163"/>
            <p:cNvSpPr txBox="1">
              <a:spLocks noChangeArrowheads="1"/>
            </p:cNvSpPr>
            <p:nvPr/>
          </p:nvSpPr>
          <p:spPr bwMode="auto">
            <a:xfrm>
              <a:off x="3941224" y="4453645"/>
              <a:ext cx="711922" cy="769196"/>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UP</a:t>
              </a:r>
              <a:endParaRPr lang="en-US" sz="4400">
                <a:solidFill>
                  <a:schemeClr val="tx1">
                    <a:lumMod val="95000"/>
                    <a:lumOff val="5000"/>
                  </a:schemeClr>
                </a:solidFill>
              </a:endParaRPr>
            </a:p>
          </p:txBody>
        </p:sp>
        <p:sp>
          <p:nvSpPr>
            <p:cNvPr id="6163" name="Text Box 164"/>
            <p:cNvSpPr txBox="1">
              <a:spLocks noChangeArrowheads="1"/>
            </p:cNvSpPr>
            <p:nvPr/>
          </p:nvSpPr>
          <p:spPr bwMode="auto">
            <a:xfrm>
              <a:off x="685810" y="999955"/>
              <a:ext cx="683254" cy="1007647"/>
            </a:xfrm>
            <a:prstGeom prst="rect">
              <a:avLst/>
            </a:prstGeom>
            <a:noFill/>
            <a:ln w="38100">
              <a:noFill/>
              <a:miter lim="800000"/>
              <a:headEnd/>
              <a:tailEnd/>
            </a:ln>
          </p:spPr>
          <p:txBody>
            <a:bodyPr>
              <a:spAutoFit/>
            </a:bodyPr>
            <a:lstStyle/>
            <a:p>
              <a:pPr>
                <a:defRPr/>
              </a:pPr>
              <a:r>
                <a:rPr lang="en-US" sz="4800">
                  <a:solidFill>
                    <a:schemeClr val="tx1">
                      <a:lumMod val="95000"/>
                      <a:lumOff val="5000"/>
                    </a:schemeClr>
                  </a:solidFill>
                </a:rPr>
                <a:t>+</a:t>
              </a:r>
              <a:endParaRPr lang="en-US" sz="3200">
                <a:solidFill>
                  <a:schemeClr val="tx1">
                    <a:lumMod val="95000"/>
                    <a:lumOff val="5000"/>
                  </a:schemeClr>
                </a:solidFill>
              </a:endParaRPr>
            </a:p>
          </p:txBody>
        </p:sp>
        <p:sp>
          <p:nvSpPr>
            <p:cNvPr id="6164" name="Text Box 165"/>
            <p:cNvSpPr txBox="1">
              <a:spLocks noChangeArrowheads="1"/>
            </p:cNvSpPr>
            <p:nvPr/>
          </p:nvSpPr>
          <p:spPr bwMode="auto">
            <a:xfrm>
              <a:off x="779777" y="1717229"/>
              <a:ext cx="468244" cy="932651"/>
            </a:xfrm>
            <a:prstGeom prst="rect">
              <a:avLst/>
            </a:prstGeom>
            <a:noFill/>
            <a:ln w="38100">
              <a:noFill/>
              <a:miter lim="800000"/>
              <a:headEnd/>
              <a:tailEnd/>
            </a:ln>
          </p:spPr>
          <p:txBody>
            <a:bodyPr wrap="none">
              <a:spAutoFit/>
            </a:bodyPr>
            <a:lstStyle/>
            <a:p>
              <a:pPr>
                <a:defRPr/>
              </a:pPr>
              <a:r>
                <a:rPr lang="en-US" sz="4400">
                  <a:solidFill>
                    <a:schemeClr val="tx1">
                      <a:lumMod val="95000"/>
                      <a:lumOff val="5000"/>
                    </a:schemeClr>
                  </a:solidFill>
                </a:rPr>
                <a:t>_</a:t>
              </a:r>
            </a:p>
          </p:txBody>
        </p:sp>
        <p:sp>
          <p:nvSpPr>
            <p:cNvPr id="6165" name="Text Box 166"/>
            <p:cNvSpPr txBox="1">
              <a:spLocks noChangeArrowheads="1"/>
            </p:cNvSpPr>
            <p:nvPr/>
          </p:nvSpPr>
          <p:spPr bwMode="auto">
            <a:xfrm>
              <a:off x="5279065" y="799964"/>
              <a:ext cx="734220"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BC</a:t>
              </a:r>
            </a:p>
          </p:txBody>
        </p:sp>
        <p:sp>
          <p:nvSpPr>
            <p:cNvPr id="6166" name="Text Box 167"/>
            <p:cNvSpPr txBox="1">
              <a:spLocks noChangeArrowheads="1"/>
            </p:cNvSpPr>
            <p:nvPr/>
          </p:nvSpPr>
          <p:spPr bwMode="auto">
            <a:xfrm>
              <a:off x="5256768" y="1296095"/>
              <a:ext cx="710330"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BL</a:t>
              </a:r>
            </a:p>
          </p:txBody>
        </p:sp>
        <p:sp>
          <p:nvSpPr>
            <p:cNvPr id="6167" name="Text Box 168"/>
            <p:cNvSpPr txBox="1">
              <a:spLocks noChangeArrowheads="1"/>
            </p:cNvSpPr>
            <p:nvPr/>
          </p:nvSpPr>
          <p:spPr bwMode="auto">
            <a:xfrm>
              <a:off x="5256768" y="1790303"/>
              <a:ext cx="756517" cy="709584"/>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DR</a:t>
              </a:r>
            </a:p>
          </p:txBody>
        </p:sp>
        <p:sp>
          <p:nvSpPr>
            <p:cNvPr id="6168" name="Text Box 169"/>
            <p:cNvSpPr txBox="1">
              <a:spLocks noChangeArrowheads="1"/>
            </p:cNvSpPr>
            <p:nvPr/>
          </p:nvSpPr>
          <p:spPr bwMode="auto">
            <a:xfrm>
              <a:off x="5256768" y="2286434"/>
              <a:ext cx="664142"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FZ</a:t>
              </a:r>
            </a:p>
          </p:txBody>
        </p:sp>
        <p:sp>
          <p:nvSpPr>
            <p:cNvPr id="6169" name="Text Box 170"/>
            <p:cNvSpPr txBox="1">
              <a:spLocks noChangeArrowheads="1"/>
            </p:cNvSpPr>
            <p:nvPr/>
          </p:nvSpPr>
          <p:spPr bwMode="auto">
            <a:xfrm>
              <a:off x="5256768" y="2780644"/>
              <a:ext cx="688033" cy="709583"/>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MI</a:t>
              </a:r>
            </a:p>
          </p:txBody>
        </p:sp>
        <p:sp>
          <p:nvSpPr>
            <p:cNvPr id="6170" name="Text Box 171"/>
            <p:cNvSpPr txBox="1">
              <a:spLocks noChangeArrowheads="1"/>
            </p:cNvSpPr>
            <p:nvPr/>
          </p:nvSpPr>
          <p:spPr bwMode="auto">
            <a:xfrm>
              <a:off x="5256768" y="3276775"/>
              <a:ext cx="688033"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PR</a:t>
              </a:r>
            </a:p>
          </p:txBody>
        </p:sp>
        <p:sp>
          <p:nvSpPr>
            <p:cNvPr id="6171" name="Text Box 172"/>
            <p:cNvSpPr txBox="1">
              <a:spLocks noChangeArrowheads="1"/>
            </p:cNvSpPr>
            <p:nvPr/>
          </p:nvSpPr>
          <p:spPr bwMode="auto">
            <a:xfrm>
              <a:off x="4890454" y="4267114"/>
              <a:ext cx="186342" cy="707660"/>
            </a:xfrm>
            <a:prstGeom prst="rect">
              <a:avLst/>
            </a:prstGeom>
            <a:noFill/>
            <a:ln w="38100">
              <a:noFill/>
              <a:miter lim="800000"/>
              <a:headEnd/>
              <a:tailEnd/>
            </a:ln>
          </p:spPr>
          <p:txBody>
            <a:bodyPr wrap="none">
              <a:spAutoFit/>
            </a:bodyPr>
            <a:lstStyle/>
            <a:p>
              <a:pPr>
                <a:defRPr/>
              </a:pPr>
              <a:endParaRPr lang="tr-TR" sz="3200">
                <a:solidFill>
                  <a:schemeClr val="tx1">
                    <a:lumMod val="95000"/>
                    <a:lumOff val="5000"/>
                  </a:schemeClr>
                </a:solidFill>
              </a:endParaRPr>
            </a:p>
          </p:txBody>
        </p:sp>
        <p:sp>
          <p:nvSpPr>
            <p:cNvPr id="6172" name="Text Box 173"/>
            <p:cNvSpPr txBox="1">
              <a:spLocks noChangeArrowheads="1"/>
            </p:cNvSpPr>
            <p:nvPr/>
          </p:nvSpPr>
          <p:spPr bwMode="auto">
            <a:xfrm>
              <a:off x="6604165" y="749966"/>
              <a:ext cx="710330" cy="769196"/>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FG</a:t>
              </a:r>
            </a:p>
          </p:txBody>
        </p:sp>
        <p:grpSp>
          <p:nvGrpSpPr>
            <p:cNvPr id="7" name="Group 174"/>
            <p:cNvGrpSpPr>
              <a:grpSpLocks/>
            </p:cNvGrpSpPr>
            <p:nvPr/>
          </p:nvGrpSpPr>
          <p:grpSpPr bwMode="auto">
            <a:xfrm>
              <a:off x="6608763" y="1150938"/>
              <a:ext cx="809625" cy="3719513"/>
              <a:chOff x="3762" y="854"/>
              <a:chExt cx="510" cy="2343"/>
            </a:xfrm>
          </p:grpSpPr>
          <p:sp>
            <p:nvSpPr>
              <p:cNvPr id="6193" name="Text Box 175"/>
              <p:cNvSpPr txBox="1">
                <a:spLocks noChangeArrowheads="1"/>
              </p:cNvSpPr>
              <p:nvPr/>
            </p:nvSpPr>
            <p:spPr bwMode="auto">
              <a:xfrm>
                <a:off x="3774" y="856"/>
                <a:ext cx="446" cy="860"/>
              </a:xfrm>
              <a:prstGeom prst="rect">
                <a:avLst/>
              </a:prstGeom>
              <a:noFill/>
              <a:ln w="38100">
                <a:noFill/>
                <a:miter lim="800000"/>
                <a:headEnd/>
                <a:tailEnd/>
              </a:ln>
            </p:spPr>
            <p:txBody>
              <a:bodyPr wrap="none">
                <a:spAutoFit/>
              </a:bodyPr>
              <a:lstStyle/>
              <a:p>
                <a:pPr>
                  <a:lnSpc>
                    <a:spcPct val="210000"/>
                  </a:lnSpc>
                  <a:defRPr/>
                </a:pPr>
                <a:r>
                  <a:rPr lang="en-US" sz="3200">
                    <a:solidFill>
                      <a:schemeClr val="tx1">
                        <a:lumMod val="95000"/>
                        <a:lumOff val="5000"/>
                      </a:schemeClr>
                    </a:solidFill>
                  </a:rPr>
                  <a:t>FU</a:t>
                </a:r>
              </a:p>
            </p:txBody>
          </p:sp>
          <p:sp>
            <p:nvSpPr>
              <p:cNvPr id="6194" name="Text Box 176"/>
              <p:cNvSpPr txBox="1">
                <a:spLocks noChangeArrowheads="1"/>
              </p:cNvSpPr>
              <p:nvPr/>
            </p:nvSpPr>
            <p:spPr bwMode="auto">
              <a:xfrm>
                <a:off x="3780" y="1167"/>
                <a:ext cx="492" cy="859"/>
              </a:xfrm>
              <a:prstGeom prst="rect">
                <a:avLst/>
              </a:prstGeom>
              <a:noFill/>
              <a:ln w="38100">
                <a:noFill/>
                <a:miter lim="800000"/>
                <a:headEnd/>
                <a:tailEnd/>
              </a:ln>
            </p:spPr>
            <p:txBody>
              <a:bodyPr wrap="none">
                <a:spAutoFit/>
              </a:bodyPr>
              <a:lstStyle/>
              <a:p>
                <a:pPr>
                  <a:lnSpc>
                    <a:spcPct val="210000"/>
                  </a:lnSpc>
                  <a:defRPr/>
                </a:pPr>
                <a:r>
                  <a:rPr lang="en-US" sz="3200">
                    <a:solidFill>
                      <a:schemeClr val="tx1">
                        <a:lumMod val="95000"/>
                        <a:lumOff val="5000"/>
                      </a:schemeClr>
                    </a:solidFill>
                  </a:rPr>
                  <a:t>DU</a:t>
                </a:r>
              </a:p>
            </p:txBody>
          </p:sp>
          <p:sp>
            <p:nvSpPr>
              <p:cNvPr id="6195" name="Text Box 177"/>
              <p:cNvSpPr txBox="1">
                <a:spLocks noChangeArrowheads="1"/>
              </p:cNvSpPr>
              <p:nvPr/>
            </p:nvSpPr>
            <p:spPr bwMode="auto">
              <a:xfrm>
                <a:off x="3786" y="1478"/>
                <a:ext cx="463" cy="860"/>
              </a:xfrm>
              <a:prstGeom prst="rect">
                <a:avLst/>
              </a:prstGeom>
              <a:noFill/>
              <a:ln w="38100">
                <a:noFill/>
                <a:miter lim="800000"/>
                <a:headEnd/>
                <a:tailEnd/>
              </a:ln>
            </p:spPr>
            <p:txBody>
              <a:bodyPr wrap="none">
                <a:spAutoFit/>
              </a:bodyPr>
              <a:lstStyle/>
              <a:p>
                <a:pPr>
                  <a:lnSpc>
                    <a:spcPct val="210000"/>
                  </a:lnSpc>
                  <a:defRPr/>
                </a:pPr>
                <a:r>
                  <a:rPr lang="en-US" sz="3200">
                    <a:solidFill>
                      <a:schemeClr val="tx1">
                        <a:lumMod val="95000"/>
                        <a:lumOff val="5000"/>
                      </a:schemeClr>
                    </a:solidFill>
                  </a:rPr>
                  <a:t>BR</a:t>
                </a:r>
              </a:p>
            </p:txBody>
          </p:sp>
          <p:sp>
            <p:nvSpPr>
              <p:cNvPr id="6196" name="Text Box 178"/>
              <p:cNvSpPr txBox="1">
                <a:spLocks noChangeArrowheads="1"/>
              </p:cNvSpPr>
              <p:nvPr/>
            </p:nvSpPr>
            <p:spPr bwMode="auto">
              <a:xfrm>
                <a:off x="3792" y="1791"/>
                <a:ext cx="446" cy="859"/>
              </a:xfrm>
              <a:prstGeom prst="rect">
                <a:avLst/>
              </a:prstGeom>
              <a:noFill/>
              <a:ln w="38100">
                <a:noFill/>
                <a:miter lim="800000"/>
                <a:headEnd/>
                <a:tailEnd/>
              </a:ln>
            </p:spPr>
            <p:txBody>
              <a:bodyPr wrap="none">
                <a:spAutoFit/>
              </a:bodyPr>
              <a:lstStyle/>
              <a:p>
                <a:pPr>
                  <a:lnSpc>
                    <a:spcPct val="210000"/>
                  </a:lnSpc>
                  <a:defRPr/>
                </a:pPr>
                <a:r>
                  <a:rPr lang="en-US" sz="3200">
                    <a:solidFill>
                      <a:schemeClr val="tx1">
                        <a:lumMod val="95000"/>
                        <a:lumOff val="5000"/>
                      </a:schemeClr>
                    </a:solidFill>
                  </a:rPr>
                  <a:t>SA</a:t>
                </a:r>
              </a:p>
            </p:txBody>
          </p:sp>
          <p:sp>
            <p:nvSpPr>
              <p:cNvPr id="6197" name="Text Box 179"/>
              <p:cNvSpPr txBox="1">
                <a:spLocks noChangeArrowheads="1"/>
              </p:cNvSpPr>
              <p:nvPr/>
            </p:nvSpPr>
            <p:spPr bwMode="auto">
              <a:xfrm>
                <a:off x="3762" y="2102"/>
                <a:ext cx="456" cy="860"/>
              </a:xfrm>
              <a:prstGeom prst="rect">
                <a:avLst/>
              </a:prstGeom>
              <a:noFill/>
              <a:ln w="38100">
                <a:noFill/>
                <a:miter lim="800000"/>
                <a:headEnd/>
                <a:tailEnd/>
              </a:ln>
            </p:spPr>
            <p:txBody>
              <a:bodyPr wrap="none">
                <a:spAutoFit/>
              </a:bodyPr>
              <a:lstStyle/>
              <a:p>
                <a:pPr>
                  <a:lnSpc>
                    <a:spcPct val="210000"/>
                  </a:lnSpc>
                  <a:defRPr/>
                </a:pPr>
                <a:r>
                  <a:rPr lang="en-US" sz="3200">
                    <a:solidFill>
                      <a:schemeClr val="tx1">
                        <a:lumMod val="95000"/>
                        <a:lumOff val="5000"/>
                      </a:schemeClr>
                    </a:solidFill>
                  </a:rPr>
                  <a:t>VA</a:t>
                </a:r>
              </a:p>
            </p:txBody>
          </p:sp>
          <p:sp>
            <p:nvSpPr>
              <p:cNvPr id="6198" name="Text Box 180"/>
              <p:cNvSpPr txBox="1">
                <a:spLocks noChangeArrowheads="1"/>
              </p:cNvSpPr>
              <p:nvPr/>
            </p:nvSpPr>
            <p:spPr bwMode="auto">
              <a:xfrm>
                <a:off x="3763" y="2610"/>
                <a:ext cx="117" cy="587"/>
              </a:xfrm>
              <a:prstGeom prst="rect">
                <a:avLst/>
              </a:prstGeom>
              <a:noFill/>
              <a:ln w="38100">
                <a:noFill/>
                <a:miter lim="800000"/>
                <a:headEnd/>
                <a:tailEnd/>
              </a:ln>
            </p:spPr>
            <p:txBody>
              <a:bodyPr wrap="none">
                <a:spAutoFit/>
              </a:bodyPr>
              <a:lstStyle/>
              <a:p>
                <a:pPr>
                  <a:defRPr/>
                </a:pPr>
                <a:endParaRPr lang="tr-TR" sz="4400">
                  <a:solidFill>
                    <a:schemeClr val="tx1">
                      <a:lumMod val="95000"/>
                      <a:lumOff val="5000"/>
                    </a:schemeClr>
                  </a:solidFill>
                </a:endParaRPr>
              </a:p>
            </p:txBody>
          </p:sp>
        </p:grpSp>
        <p:sp>
          <p:nvSpPr>
            <p:cNvPr id="6174" name="Text Box 181"/>
            <p:cNvSpPr txBox="1">
              <a:spLocks noChangeArrowheads="1"/>
            </p:cNvSpPr>
            <p:nvPr/>
          </p:nvSpPr>
          <p:spPr bwMode="auto">
            <a:xfrm>
              <a:off x="6608943" y="1194176"/>
              <a:ext cx="734221"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HZ</a:t>
              </a:r>
            </a:p>
          </p:txBody>
        </p:sp>
        <p:sp>
          <p:nvSpPr>
            <p:cNvPr id="6175" name="Text Box 182"/>
            <p:cNvSpPr txBox="1">
              <a:spLocks noChangeArrowheads="1"/>
            </p:cNvSpPr>
            <p:nvPr/>
          </p:nvSpPr>
          <p:spPr bwMode="auto">
            <a:xfrm>
              <a:off x="7905375" y="821116"/>
              <a:ext cx="711923"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SQ</a:t>
              </a:r>
              <a:endParaRPr lang="en-US" sz="3600">
                <a:solidFill>
                  <a:schemeClr val="tx1">
                    <a:lumMod val="95000"/>
                    <a:lumOff val="5000"/>
                  </a:schemeClr>
                </a:solidFill>
              </a:endParaRPr>
            </a:p>
          </p:txBody>
        </p:sp>
        <p:sp>
          <p:nvSpPr>
            <p:cNvPr id="6176" name="Text Box 183"/>
            <p:cNvSpPr txBox="1">
              <a:spLocks noChangeArrowheads="1"/>
            </p:cNvSpPr>
            <p:nvPr/>
          </p:nvSpPr>
          <p:spPr bwMode="auto">
            <a:xfrm>
              <a:off x="7903783" y="1334555"/>
              <a:ext cx="689625" cy="709583"/>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FC</a:t>
              </a:r>
              <a:endParaRPr lang="en-US" sz="3600">
                <a:solidFill>
                  <a:schemeClr val="tx1">
                    <a:lumMod val="95000"/>
                    <a:lumOff val="5000"/>
                  </a:schemeClr>
                </a:solidFill>
              </a:endParaRPr>
            </a:p>
          </p:txBody>
        </p:sp>
        <p:sp>
          <p:nvSpPr>
            <p:cNvPr id="6177" name="Text Box 184"/>
            <p:cNvSpPr txBox="1">
              <a:spLocks noChangeArrowheads="1"/>
            </p:cNvSpPr>
            <p:nvPr/>
          </p:nvSpPr>
          <p:spPr bwMode="auto">
            <a:xfrm>
              <a:off x="7924487" y="1811457"/>
              <a:ext cx="920562"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+FC</a:t>
              </a:r>
              <a:endParaRPr lang="en-US" sz="3600">
                <a:solidFill>
                  <a:schemeClr val="tx1">
                    <a:lumMod val="95000"/>
                    <a:lumOff val="5000"/>
                  </a:schemeClr>
                </a:solidFill>
              </a:endParaRPr>
            </a:p>
          </p:txBody>
        </p:sp>
        <p:sp>
          <p:nvSpPr>
            <p:cNvPr id="6178" name="Text Box 185"/>
            <p:cNvSpPr txBox="1">
              <a:spLocks noChangeArrowheads="1"/>
            </p:cNvSpPr>
            <p:nvPr/>
          </p:nvSpPr>
          <p:spPr bwMode="auto">
            <a:xfrm>
              <a:off x="7924487" y="2307588"/>
              <a:ext cx="641846"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SS</a:t>
              </a:r>
              <a:endParaRPr lang="en-US" sz="3600">
                <a:solidFill>
                  <a:schemeClr val="tx1">
                    <a:lumMod val="95000"/>
                    <a:lumOff val="5000"/>
                  </a:schemeClr>
                </a:solidFill>
              </a:endParaRPr>
            </a:p>
          </p:txBody>
        </p:sp>
        <p:sp>
          <p:nvSpPr>
            <p:cNvPr id="6179" name="Text Box 186"/>
            <p:cNvSpPr txBox="1">
              <a:spLocks noChangeArrowheads="1"/>
            </p:cNvSpPr>
            <p:nvPr/>
          </p:nvSpPr>
          <p:spPr bwMode="auto">
            <a:xfrm>
              <a:off x="7914931" y="2801796"/>
              <a:ext cx="711923"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DS</a:t>
              </a:r>
              <a:endParaRPr lang="en-US" sz="3600">
                <a:solidFill>
                  <a:schemeClr val="tx1">
                    <a:lumMod val="95000"/>
                    <a:lumOff val="5000"/>
                  </a:schemeClr>
                </a:solidFill>
              </a:endParaRPr>
            </a:p>
          </p:txBody>
        </p:sp>
        <p:sp>
          <p:nvSpPr>
            <p:cNvPr id="6180" name="Text Box 187"/>
            <p:cNvSpPr txBox="1">
              <a:spLocks noChangeArrowheads="1"/>
            </p:cNvSpPr>
            <p:nvPr/>
          </p:nvSpPr>
          <p:spPr bwMode="auto">
            <a:xfrm>
              <a:off x="7895819" y="3297927"/>
              <a:ext cx="711923"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SQ</a:t>
              </a:r>
              <a:endParaRPr lang="en-US" sz="3600">
                <a:solidFill>
                  <a:schemeClr val="tx1">
                    <a:lumMod val="95000"/>
                    <a:lumOff val="5000"/>
                  </a:schemeClr>
                </a:solidFill>
              </a:endParaRPr>
            </a:p>
          </p:txBody>
        </p:sp>
        <p:sp>
          <p:nvSpPr>
            <p:cNvPr id="6181" name="Text Box 188"/>
            <p:cNvSpPr txBox="1">
              <a:spLocks noChangeArrowheads="1"/>
            </p:cNvSpPr>
            <p:nvPr/>
          </p:nvSpPr>
          <p:spPr bwMode="auto">
            <a:xfrm>
              <a:off x="2289626" y="0"/>
              <a:ext cx="1361732" cy="559589"/>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TANIML</a:t>
              </a:r>
              <a:endParaRPr lang="en-US" u="sng" dirty="0">
                <a:solidFill>
                  <a:schemeClr val="tx1">
                    <a:lumMod val="95000"/>
                    <a:lumOff val="5000"/>
                  </a:schemeClr>
                </a:solidFill>
              </a:endParaRPr>
            </a:p>
          </p:txBody>
        </p:sp>
        <p:sp>
          <p:nvSpPr>
            <p:cNvPr id="6182" name="Text Box 189"/>
            <p:cNvSpPr txBox="1">
              <a:spLocks noChangeArrowheads="1"/>
            </p:cNvSpPr>
            <p:nvPr/>
          </p:nvSpPr>
          <p:spPr bwMode="auto">
            <a:xfrm>
              <a:off x="2608160" y="790348"/>
              <a:ext cx="711923"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BL</a:t>
              </a:r>
            </a:p>
          </p:txBody>
        </p:sp>
        <p:sp>
          <p:nvSpPr>
            <p:cNvPr id="6183" name="Text Box 190"/>
            <p:cNvSpPr txBox="1">
              <a:spLocks noChangeArrowheads="1"/>
            </p:cNvSpPr>
            <p:nvPr/>
          </p:nvSpPr>
          <p:spPr bwMode="auto">
            <a:xfrm>
              <a:off x="2608160" y="1342247"/>
              <a:ext cx="758110" cy="709583"/>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DR</a:t>
              </a:r>
            </a:p>
          </p:txBody>
        </p:sp>
        <p:sp>
          <p:nvSpPr>
            <p:cNvPr id="6184" name="Text Box 191"/>
            <p:cNvSpPr txBox="1">
              <a:spLocks noChangeArrowheads="1"/>
            </p:cNvSpPr>
            <p:nvPr/>
          </p:nvSpPr>
          <p:spPr bwMode="auto">
            <a:xfrm>
              <a:off x="2608160" y="1780689"/>
              <a:ext cx="184750" cy="709583"/>
            </a:xfrm>
            <a:prstGeom prst="rect">
              <a:avLst/>
            </a:prstGeom>
            <a:noFill/>
            <a:ln w="38100">
              <a:noFill/>
              <a:miter lim="800000"/>
              <a:headEnd/>
              <a:tailEnd/>
            </a:ln>
          </p:spPr>
          <p:txBody>
            <a:bodyPr wrap="none">
              <a:spAutoFit/>
            </a:bodyPr>
            <a:lstStyle/>
            <a:p>
              <a:pPr>
                <a:defRPr/>
              </a:pPr>
              <a:endParaRPr lang="tr-TR" sz="3200">
                <a:solidFill>
                  <a:schemeClr val="tx1">
                    <a:lumMod val="95000"/>
                    <a:lumOff val="5000"/>
                  </a:schemeClr>
                </a:solidFill>
              </a:endParaRPr>
            </a:p>
          </p:txBody>
        </p:sp>
        <p:sp>
          <p:nvSpPr>
            <p:cNvPr id="6185" name="Text Box 192"/>
            <p:cNvSpPr txBox="1">
              <a:spLocks noChangeArrowheads="1"/>
            </p:cNvSpPr>
            <p:nvPr/>
          </p:nvSpPr>
          <p:spPr bwMode="auto">
            <a:xfrm>
              <a:off x="2608160" y="2219130"/>
              <a:ext cx="184750" cy="707660"/>
            </a:xfrm>
            <a:prstGeom prst="rect">
              <a:avLst/>
            </a:prstGeom>
            <a:noFill/>
            <a:ln w="38100">
              <a:noFill/>
              <a:miter lim="800000"/>
              <a:headEnd/>
              <a:tailEnd/>
            </a:ln>
          </p:spPr>
          <p:txBody>
            <a:bodyPr wrap="none">
              <a:spAutoFit/>
            </a:bodyPr>
            <a:lstStyle/>
            <a:p>
              <a:pPr>
                <a:defRPr/>
              </a:pPr>
              <a:endParaRPr lang="tr-TR" sz="3200">
                <a:solidFill>
                  <a:schemeClr val="tx1">
                    <a:lumMod val="95000"/>
                    <a:lumOff val="5000"/>
                  </a:schemeClr>
                </a:solidFill>
              </a:endParaRPr>
            </a:p>
          </p:txBody>
        </p:sp>
        <p:sp>
          <p:nvSpPr>
            <p:cNvPr id="6186" name="Text Box 193"/>
            <p:cNvSpPr txBox="1">
              <a:spLocks noChangeArrowheads="1"/>
            </p:cNvSpPr>
            <p:nvPr/>
          </p:nvSpPr>
          <p:spPr bwMode="auto">
            <a:xfrm>
              <a:off x="2608160" y="1886453"/>
              <a:ext cx="711923"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SH</a:t>
              </a:r>
            </a:p>
          </p:txBody>
        </p:sp>
        <p:sp>
          <p:nvSpPr>
            <p:cNvPr id="6187" name="Text Box 194"/>
            <p:cNvSpPr txBox="1">
              <a:spLocks noChangeArrowheads="1"/>
            </p:cNvSpPr>
            <p:nvPr/>
          </p:nvSpPr>
          <p:spPr bwMode="auto">
            <a:xfrm>
              <a:off x="2608160" y="2380662"/>
              <a:ext cx="664143" cy="709583"/>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TS</a:t>
              </a:r>
            </a:p>
          </p:txBody>
        </p:sp>
        <p:sp>
          <p:nvSpPr>
            <p:cNvPr id="6189" name="Rectangle 196"/>
            <p:cNvSpPr>
              <a:spLocks noChangeArrowheads="1"/>
            </p:cNvSpPr>
            <p:nvPr/>
          </p:nvSpPr>
          <p:spPr bwMode="auto">
            <a:xfrm>
              <a:off x="7903783" y="3769060"/>
              <a:ext cx="711922"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PO</a:t>
              </a:r>
            </a:p>
          </p:txBody>
        </p:sp>
        <p:sp>
          <p:nvSpPr>
            <p:cNvPr id="6190" name="Text Box 197"/>
            <p:cNvSpPr txBox="1">
              <a:spLocks noChangeArrowheads="1"/>
            </p:cNvSpPr>
            <p:nvPr/>
          </p:nvSpPr>
          <p:spPr bwMode="auto">
            <a:xfrm>
              <a:off x="7578878" y="0"/>
              <a:ext cx="1129201" cy="559589"/>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DİĞER</a:t>
              </a:r>
              <a:endParaRPr lang="en-US" u="sng" dirty="0">
                <a:solidFill>
                  <a:schemeClr val="tx1">
                    <a:lumMod val="95000"/>
                    <a:lumOff val="5000"/>
                  </a:schemeClr>
                </a:solidFill>
              </a:endParaRPr>
            </a:p>
          </p:txBody>
        </p:sp>
        <p:sp>
          <p:nvSpPr>
            <p:cNvPr id="6191" name="Text Box 198"/>
            <p:cNvSpPr txBox="1">
              <a:spLocks noChangeArrowheads="1"/>
            </p:cNvSpPr>
            <p:nvPr/>
          </p:nvSpPr>
          <p:spPr bwMode="auto">
            <a:xfrm>
              <a:off x="2608160" y="2876793"/>
              <a:ext cx="664143" cy="70766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FZ</a:t>
              </a:r>
            </a:p>
          </p:txBody>
        </p:sp>
        <p:sp>
          <p:nvSpPr>
            <p:cNvPr id="6192" name="Text Box 211"/>
            <p:cNvSpPr txBox="1">
              <a:spLocks noChangeArrowheads="1"/>
            </p:cNvSpPr>
            <p:nvPr/>
          </p:nvSpPr>
          <p:spPr bwMode="auto">
            <a:xfrm>
              <a:off x="3718250" y="6584318"/>
              <a:ext cx="1685043" cy="334600"/>
            </a:xfrm>
            <a:prstGeom prst="rect">
              <a:avLst/>
            </a:prstGeom>
            <a:noFill/>
            <a:ln w="9525">
              <a:noFill/>
              <a:miter lim="800000"/>
              <a:headEnd/>
              <a:tailEnd/>
            </a:ln>
          </p:spPr>
          <p:txBody>
            <a:bodyPr wrap="none">
              <a:spAutoFit/>
            </a:bodyPr>
            <a:lstStyle/>
            <a:p>
              <a:pPr>
                <a:defRPr/>
              </a:pPr>
              <a:r>
                <a:rPr lang="en-US" sz="1200">
                  <a:solidFill>
                    <a:schemeClr val="tx1">
                      <a:lumMod val="95000"/>
                      <a:lumOff val="5000"/>
                    </a:schemeClr>
                  </a:solidFill>
                </a:rPr>
                <a:t>Property of Lear Siegler</a:t>
              </a:r>
            </a:p>
          </p:txBody>
        </p:sp>
      </p:grpSp>
      <p:pic>
        <p:nvPicPr>
          <p:cNvPr id="69" name="Picture 9" descr="beyazz-amblemimiz"/>
          <p:cNvPicPr>
            <a:picLocks noChangeAspect="1" noChangeArrowheads="1"/>
          </p:cNvPicPr>
          <p:nvPr/>
        </p:nvPicPr>
        <p:blipFill>
          <a:blip r:embed="rId4"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501650" y="188913"/>
            <a:ext cx="8642350" cy="1079500"/>
          </a:xfrm>
        </p:spPr>
        <p:txBody>
          <a:bodyPr/>
          <a:lstStyle/>
          <a:p>
            <a:pPr algn="ctr" eaLnBrk="1" hangingPunct="1">
              <a:lnSpc>
                <a:spcPct val="90000"/>
              </a:lnSpc>
              <a:buFontTx/>
              <a:buNone/>
            </a:pPr>
            <a:r>
              <a:rPr lang="tr-TR" sz="1800" b="1" smtClean="0">
                <a:solidFill>
                  <a:srgbClr val="0000FF"/>
                </a:solidFill>
              </a:rPr>
              <a:t>METAR  LTXX 070820Z  23012G23KT 7000  SHRA FEW012 FEW022CB BKN030 23/18 Q1008</a:t>
            </a:r>
            <a:r>
              <a:rPr lang="tr-TR" sz="1800" smtClean="0">
                <a:solidFill>
                  <a:srgbClr val="0000FF"/>
                </a:solidFill>
              </a:rPr>
              <a:t> </a:t>
            </a:r>
            <a:r>
              <a:rPr lang="tr-TR" sz="1800" b="1" smtClean="0">
                <a:solidFill>
                  <a:srgbClr val="0000FF"/>
                </a:solidFill>
              </a:rPr>
              <a:t>WS ALL RWY</a:t>
            </a:r>
            <a:r>
              <a:rPr lang="tr-TR" sz="1800" smtClean="0">
                <a:solidFill>
                  <a:srgbClr val="0000FF"/>
                </a:solidFill>
              </a:rPr>
              <a:t> </a:t>
            </a:r>
            <a:r>
              <a:rPr lang="tr-TR" sz="1800" b="1" smtClean="0">
                <a:solidFill>
                  <a:srgbClr val="0000FF"/>
                </a:solidFill>
              </a:rPr>
              <a:t>TEMPO 29025KT 2500 TSGRRA RMK RWY18C 23017KT =</a:t>
            </a:r>
          </a:p>
        </p:txBody>
      </p:sp>
      <p:grpSp>
        <p:nvGrpSpPr>
          <p:cNvPr id="2" name="Group 3"/>
          <p:cNvGrpSpPr>
            <a:grpSpLocks/>
          </p:cNvGrpSpPr>
          <p:nvPr/>
        </p:nvGrpSpPr>
        <p:grpSpPr bwMode="auto">
          <a:xfrm>
            <a:off x="684213" y="1700213"/>
            <a:ext cx="3024187" cy="366712"/>
            <a:chOff x="431" y="618"/>
            <a:chExt cx="1905" cy="231"/>
          </a:xfrm>
        </p:grpSpPr>
        <p:sp>
          <p:nvSpPr>
            <p:cNvPr id="5153" name="Oval 4"/>
            <p:cNvSpPr>
              <a:spLocks noChangeArrowheads="1"/>
            </p:cNvSpPr>
            <p:nvPr/>
          </p:nvSpPr>
          <p:spPr bwMode="auto">
            <a:xfrm>
              <a:off x="431" y="618"/>
              <a:ext cx="1905" cy="227"/>
            </a:xfrm>
            <a:prstGeom prst="ellipse">
              <a:avLst/>
            </a:prstGeom>
            <a:solidFill>
              <a:srgbClr val="FBA5A3"/>
            </a:solidFill>
            <a:ln w="9525">
              <a:solidFill>
                <a:schemeClr val="tx1"/>
              </a:solidFill>
              <a:round/>
              <a:headEnd/>
              <a:tailEnd/>
            </a:ln>
          </p:spPr>
          <p:txBody>
            <a:bodyPr wrap="none" anchor="ctr"/>
            <a:lstStyle/>
            <a:p>
              <a:endParaRPr lang="tr-TR"/>
            </a:p>
          </p:txBody>
        </p:sp>
        <p:sp>
          <p:nvSpPr>
            <p:cNvPr id="5154" name="Rectangle 5"/>
            <p:cNvSpPr>
              <a:spLocks noChangeArrowheads="1"/>
            </p:cNvSpPr>
            <p:nvPr/>
          </p:nvSpPr>
          <p:spPr bwMode="auto">
            <a:xfrm>
              <a:off x="521" y="618"/>
              <a:ext cx="1684" cy="231"/>
            </a:xfrm>
            <a:prstGeom prst="rect">
              <a:avLst/>
            </a:prstGeom>
            <a:noFill/>
            <a:ln w="9525">
              <a:noFill/>
              <a:miter lim="800000"/>
              <a:headEnd/>
              <a:tailEnd/>
            </a:ln>
          </p:spPr>
          <p:txBody>
            <a:bodyPr wrap="none">
              <a:spAutoFit/>
            </a:bodyPr>
            <a:lstStyle/>
            <a:p>
              <a:r>
                <a:rPr lang="tr-TR" sz="1800" b="1">
                  <a:latin typeface="Arial" charset="0"/>
                </a:rPr>
                <a:t>METAR  LTXX 070820Z</a:t>
              </a:r>
            </a:p>
          </p:txBody>
        </p:sp>
      </p:grpSp>
      <p:grpSp>
        <p:nvGrpSpPr>
          <p:cNvPr id="3" name="Group 6"/>
          <p:cNvGrpSpPr>
            <a:grpSpLocks/>
          </p:cNvGrpSpPr>
          <p:nvPr/>
        </p:nvGrpSpPr>
        <p:grpSpPr bwMode="auto">
          <a:xfrm>
            <a:off x="250825" y="2492375"/>
            <a:ext cx="8208963" cy="503238"/>
            <a:chOff x="158" y="1117"/>
            <a:chExt cx="5171" cy="317"/>
          </a:xfrm>
        </p:grpSpPr>
        <p:sp>
          <p:nvSpPr>
            <p:cNvPr id="5151" name="Oval 7"/>
            <p:cNvSpPr>
              <a:spLocks noChangeArrowheads="1"/>
            </p:cNvSpPr>
            <p:nvPr/>
          </p:nvSpPr>
          <p:spPr bwMode="auto">
            <a:xfrm>
              <a:off x="158" y="1117"/>
              <a:ext cx="5171" cy="317"/>
            </a:xfrm>
            <a:prstGeom prst="ellipse">
              <a:avLst/>
            </a:prstGeom>
            <a:solidFill>
              <a:srgbClr val="FF9900"/>
            </a:solidFill>
            <a:ln w="9525">
              <a:solidFill>
                <a:schemeClr val="tx1"/>
              </a:solidFill>
              <a:round/>
              <a:headEnd/>
              <a:tailEnd/>
            </a:ln>
          </p:spPr>
          <p:txBody>
            <a:bodyPr wrap="none" anchor="ctr"/>
            <a:lstStyle/>
            <a:p>
              <a:endParaRPr lang="tr-TR"/>
            </a:p>
          </p:txBody>
        </p:sp>
        <p:sp>
          <p:nvSpPr>
            <p:cNvPr id="5152" name="Rectangle 8"/>
            <p:cNvSpPr>
              <a:spLocks noChangeArrowheads="1"/>
            </p:cNvSpPr>
            <p:nvPr/>
          </p:nvSpPr>
          <p:spPr bwMode="auto">
            <a:xfrm>
              <a:off x="431" y="1162"/>
              <a:ext cx="4780" cy="231"/>
            </a:xfrm>
            <a:prstGeom prst="rect">
              <a:avLst/>
            </a:prstGeom>
            <a:noFill/>
            <a:ln w="9525">
              <a:noFill/>
              <a:miter lim="800000"/>
              <a:headEnd/>
              <a:tailEnd/>
            </a:ln>
          </p:spPr>
          <p:txBody>
            <a:bodyPr wrap="none">
              <a:spAutoFit/>
            </a:bodyPr>
            <a:lstStyle/>
            <a:p>
              <a:r>
                <a:rPr lang="tr-TR" sz="1800" b="1">
                  <a:latin typeface="Arial" charset="0"/>
                </a:rPr>
                <a:t> 23012G23KT 7000  SHRA FEW012 FEW022CB BKN030 23/18 Q1008</a:t>
              </a:r>
              <a:r>
                <a:rPr lang="tr-TR" sz="1800">
                  <a:latin typeface="Arial" charset="0"/>
                </a:rPr>
                <a:t> </a:t>
              </a:r>
            </a:p>
          </p:txBody>
        </p:sp>
      </p:grpSp>
      <p:grpSp>
        <p:nvGrpSpPr>
          <p:cNvPr id="4" name="Group 9"/>
          <p:cNvGrpSpPr>
            <a:grpSpLocks/>
          </p:cNvGrpSpPr>
          <p:nvPr/>
        </p:nvGrpSpPr>
        <p:grpSpPr bwMode="auto">
          <a:xfrm>
            <a:off x="395288" y="3500438"/>
            <a:ext cx="2520950" cy="503237"/>
            <a:chOff x="249" y="1752"/>
            <a:chExt cx="1588" cy="317"/>
          </a:xfrm>
        </p:grpSpPr>
        <p:sp>
          <p:nvSpPr>
            <p:cNvPr id="5149" name="Oval 10"/>
            <p:cNvSpPr>
              <a:spLocks noChangeArrowheads="1"/>
            </p:cNvSpPr>
            <p:nvPr/>
          </p:nvSpPr>
          <p:spPr bwMode="auto">
            <a:xfrm>
              <a:off x="249" y="1752"/>
              <a:ext cx="1588" cy="317"/>
            </a:xfrm>
            <a:prstGeom prst="ellipse">
              <a:avLst/>
            </a:prstGeom>
            <a:solidFill>
              <a:srgbClr val="FF99CC"/>
            </a:solidFill>
            <a:ln w="9525">
              <a:solidFill>
                <a:schemeClr val="tx1"/>
              </a:solidFill>
              <a:round/>
              <a:headEnd/>
              <a:tailEnd/>
            </a:ln>
          </p:spPr>
          <p:txBody>
            <a:bodyPr wrap="none" anchor="ctr"/>
            <a:lstStyle/>
            <a:p>
              <a:endParaRPr lang="tr-TR"/>
            </a:p>
          </p:txBody>
        </p:sp>
        <p:sp>
          <p:nvSpPr>
            <p:cNvPr id="5150" name="Rectangle 11"/>
            <p:cNvSpPr>
              <a:spLocks noChangeArrowheads="1"/>
            </p:cNvSpPr>
            <p:nvPr/>
          </p:nvSpPr>
          <p:spPr bwMode="auto">
            <a:xfrm>
              <a:off x="476" y="1797"/>
              <a:ext cx="1225" cy="231"/>
            </a:xfrm>
            <a:prstGeom prst="rect">
              <a:avLst/>
            </a:prstGeom>
            <a:noFill/>
            <a:ln w="9525">
              <a:noFill/>
              <a:miter lim="800000"/>
              <a:headEnd/>
              <a:tailEnd/>
            </a:ln>
          </p:spPr>
          <p:txBody>
            <a:bodyPr>
              <a:spAutoFit/>
            </a:bodyPr>
            <a:lstStyle/>
            <a:p>
              <a:pPr>
                <a:spcBef>
                  <a:spcPct val="20000"/>
                </a:spcBef>
              </a:pPr>
              <a:r>
                <a:rPr lang="tr-TR" sz="1800" b="1">
                  <a:latin typeface="Arial" charset="0"/>
                </a:rPr>
                <a:t>WS ALL RWY</a:t>
              </a:r>
              <a:r>
                <a:rPr lang="tr-TR" sz="1800">
                  <a:latin typeface="Arial" charset="0"/>
                </a:rPr>
                <a:t> </a:t>
              </a:r>
            </a:p>
          </p:txBody>
        </p:sp>
      </p:grpSp>
      <p:grpSp>
        <p:nvGrpSpPr>
          <p:cNvPr id="5" name="Group 12"/>
          <p:cNvGrpSpPr>
            <a:grpSpLocks/>
          </p:cNvGrpSpPr>
          <p:nvPr/>
        </p:nvGrpSpPr>
        <p:grpSpPr bwMode="auto">
          <a:xfrm>
            <a:off x="468313" y="4724400"/>
            <a:ext cx="3959225" cy="503238"/>
            <a:chOff x="295" y="2523"/>
            <a:chExt cx="2494" cy="317"/>
          </a:xfrm>
        </p:grpSpPr>
        <p:sp>
          <p:nvSpPr>
            <p:cNvPr id="5147" name="Oval 13"/>
            <p:cNvSpPr>
              <a:spLocks noChangeArrowheads="1"/>
            </p:cNvSpPr>
            <p:nvPr/>
          </p:nvSpPr>
          <p:spPr bwMode="auto">
            <a:xfrm>
              <a:off x="295" y="2523"/>
              <a:ext cx="2494" cy="317"/>
            </a:xfrm>
            <a:prstGeom prst="ellipse">
              <a:avLst/>
            </a:prstGeom>
            <a:solidFill>
              <a:srgbClr val="CCFFFF"/>
            </a:solidFill>
            <a:ln w="9525">
              <a:solidFill>
                <a:schemeClr val="tx1"/>
              </a:solidFill>
              <a:round/>
              <a:headEnd/>
              <a:tailEnd/>
            </a:ln>
          </p:spPr>
          <p:txBody>
            <a:bodyPr wrap="none" anchor="ctr"/>
            <a:lstStyle/>
            <a:p>
              <a:endParaRPr lang="tr-TR"/>
            </a:p>
          </p:txBody>
        </p:sp>
        <p:sp>
          <p:nvSpPr>
            <p:cNvPr id="5148" name="Rectangle 14"/>
            <p:cNvSpPr>
              <a:spLocks noChangeArrowheads="1"/>
            </p:cNvSpPr>
            <p:nvPr/>
          </p:nvSpPr>
          <p:spPr bwMode="auto">
            <a:xfrm>
              <a:off x="385" y="2568"/>
              <a:ext cx="2268" cy="231"/>
            </a:xfrm>
            <a:prstGeom prst="rect">
              <a:avLst/>
            </a:prstGeom>
            <a:noFill/>
            <a:ln w="9525">
              <a:noFill/>
              <a:miter lim="800000"/>
              <a:headEnd/>
              <a:tailEnd/>
            </a:ln>
          </p:spPr>
          <p:txBody>
            <a:bodyPr wrap="none">
              <a:spAutoFit/>
            </a:bodyPr>
            <a:lstStyle/>
            <a:p>
              <a:r>
                <a:rPr lang="tr-TR" sz="1800" b="1">
                  <a:latin typeface="Arial" charset="0"/>
                </a:rPr>
                <a:t>TEMPO 29025KT 2500 TSGRRA</a:t>
              </a:r>
            </a:p>
          </p:txBody>
        </p:sp>
      </p:grpSp>
      <p:grpSp>
        <p:nvGrpSpPr>
          <p:cNvPr id="6" name="Group 15"/>
          <p:cNvGrpSpPr>
            <a:grpSpLocks/>
          </p:cNvGrpSpPr>
          <p:nvPr/>
        </p:nvGrpSpPr>
        <p:grpSpPr bwMode="auto">
          <a:xfrm>
            <a:off x="539750" y="6019800"/>
            <a:ext cx="2952750" cy="433388"/>
            <a:chOff x="340" y="3339"/>
            <a:chExt cx="1860" cy="273"/>
          </a:xfrm>
        </p:grpSpPr>
        <p:sp>
          <p:nvSpPr>
            <p:cNvPr id="5145" name="Oval 16"/>
            <p:cNvSpPr>
              <a:spLocks noChangeArrowheads="1"/>
            </p:cNvSpPr>
            <p:nvPr/>
          </p:nvSpPr>
          <p:spPr bwMode="auto">
            <a:xfrm>
              <a:off x="340" y="3339"/>
              <a:ext cx="1860" cy="273"/>
            </a:xfrm>
            <a:prstGeom prst="ellipse">
              <a:avLst/>
            </a:prstGeom>
            <a:solidFill>
              <a:srgbClr val="FFFF00"/>
            </a:solidFill>
            <a:ln w="9525">
              <a:solidFill>
                <a:schemeClr val="tx1"/>
              </a:solidFill>
              <a:round/>
              <a:headEnd/>
              <a:tailEnd/>
            </a:ln>
          </p:spPr>
          <p:txBody>
            <a:bodyPr wrap="none" anchor="ctr"/>
            <a:lstStyle/>
            <a:p>
              <a:endParaRPr lang="tr-TR"/>
            </a:p>
          </p:txBody>
        </p:sp>
        <p:sp>
          <p:nvSpPr>
            <p:cNvPr id="5146" name="Rectangle 17"/>
            <p:cNvSpPr>
              <a:spLocks noChangeArrowheads="1"/>
            </p:cNvSpPr>
            <p:nvPr/>
          </p:nvSpPr>
          <p:spPr bwMode="auto">
            <a:xfrm>
              <a:off x="431" y="3385"/>
              <a:ext cx="1640" cy="173"/>
            </a:xfrm>
            <a:prstGeom prst="rect">
              <a:avLst/>
            </a:prstGeom>
            <a:noFill/>
            <a:ln w="9525">
              <a:noFill/>
              <a:miter lim="800000"/>
              <a:headEnd/>
              <a:tailEnd/>
            </a:ln>
          </p:spPr>
          <p:txBody>
            <a:bodyPr wrap="none" lIns="0" tIns="0" rIns="0" bIns="0" anchor="ctr">
              <a:spAutoFit/>
            </a:bodyPr>
            <a:lstStyle/>
            <a:p>
              <a:r>
                <a:rPr lang="tr-TR" sz="1800" b="1">
                  <a:latin typeface="Arial" charset="0"/>
                </a:rPr>
                <a:t>RMK RWY18C 23017KT</a:t>
              </a:r>
              <a:r>
                <a:rPr lang="tr-TR" sz="1800">
                  <a:latin typeface="Arial" charset="0"/>
                </a:rPr>
                <a:t> </a:t>
              </a:r>
            </a:p>
          </p:txBody>
        </p:sp>
      </p:grpSp>
      <p:sp>
        <p:nvSpPr>
          <p:cNvPr id="5128" name="Text Box 18"/>
          <p:cNvSpPr txBox="1">
            <a:spLocks noChangeArrowheads="1"/>
          </p:cNvSpPr>
          <p:nvPr/>
        </p:nvSpPr>
        <p:spPr bwMode="auto">
          <a:xfrm>
            <a:off x="5724525" y="1123950"/>
            <a:ext cx="2160588" cy="366713"/>
          </a:xfrm>
          <a:prstGeom prst="rect">
            <a:avLst/>
          </a:prstGeom>
          <a:noFill/>
          <a:ln w="9525">
            <a:noFill/>
            <a:miter lim="800000"/>
            <a:headEnd/>
            <a:tailEnd/>
          </a:ln>
        </p:spPr>
        <p:txBody>
          <a:bodyPr>
            <a:spAutoFit/>
          </a:bodyPr>
          <a:lstStyle/>
          <a:p>
            <a:pPr>
              <a:spcBef>
                <a:spcPct val="50000"/>
              </a:spcBef>
            </a:pPr>
            <a:endParaRPr lang="tr-TR" sz="1800">
              <a:latin typeface="Arial" charset="0"/>
            </a:endParaRPr>
          </a:p>
        </p:txBody>
      </p:sp>
      <p:grpSp>
        <p:nvGrpSpPr>
          <p:cNvPr id="7" name="Group 19"/>
          <p:cNvGrpSpPr>
            <a:grpSpLocks/>
          </p:cNvGrpSpPr>
          <p:nvPr/>
        </p:nvGrpSpPr>
        <p:grpSpPr bwMode="auto">
          <a:xfrm>
            <a:off x="3635375" y="1052513"/>
            <a:ext cx="3529013" cy="792162"/>
            <a:chOff x="2290" y="210"/>
            <a:chExt cx="2223" cy="499"/>
          </a:xfrm>
        </p:grpSpPr>
        <p:sp>
          <p:nvSpPr>
            <p:cNvPr id="5143" name="Line 20"/>
            <p:cNvSpPr>
              <a:spLocks noChangeShapeType="1"/>
            </p:cNvSpPr>
            <p:nvPr/>
          </p:nvSpPr>
          <p:spPr bwMode="auto">
            <a:xfrm flipH="1">
              <a:off x="2290" y="436"/>
              <a:ext cx="590" cy="273"/>
            </a:xfrm>
            <a:prstGeom prst="line">
              <a:avLst/>
            </a:prstGeom>
            <a:noFill/>
            <a:ln w="15875">
              <a:solidFill>
                <a:srgbClr val="FF0000"/>
              </a:solidFill>
              <a:round/>
              <a:headEnd/>
              <a:tailEnd type="triangle" w="med" len="med"/>
            </a:ln>
          </p:spPr>
          <p:txBody>
            <a:bodyPr/>
            <a:lstStyle/>
            <a:p>
              <a:endParaRPr lang="tr-TR"/>
            </a:p>
          </p:txBody>
        </p:sp>
        <p:sp>
          <p:nvSpPr>
            <p:cNvPr id="5144" name="Text Box 21"/>
            <p:cNvSpPr txBox="1">
              <a:spLocks noChangeArrowheads="1"/>
            </p:cNvSpPr>
            <p:nvPr/>
          </p:nvSpPr>
          <p:spPr bwMode="auto">
            <a:xfrm>
              <a:off x="2880" y="210"/>
              <a:ext cx="1633" cy="237"/>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Tanımlayıcı Bölüm</a:t>
              </a:r>
            </a:p>
          </p:txBody>
        </p:sp>
      </p:grpSp>
      <p:grpSp>
        <p:nvGrpSpPr>
          <p:cNvPr id="8" name="Group 22"/>
          <p:cNvGrpSpPr>
            <a:grpSpLocks/>
          </p:cNvGrpSpPr>
          <p:nvPr/>
        </p:nvGrpSpPr>
        <p:grpSpPr bwMode="auto">
          <a:xfrm>
            <a:off x="5435600" y="1700213"/>
            <a:ext cx="3457575" cy="863600"/>
            <a:chOff x="2290" y="210"/>
            <a:chExt cx="2223" cy="499"/>
          </a:xfrm>
        </p:grpSpPr>
        <p:sp>
          <p:nvSpPr>
            <p:cNvPr id="5141" name="Line 23"/>
            <p:cNvSpPr>
              <a:spLocks noChangeShapeType="1"/>
            </p:cNvSpPr>
            <p:nvPr/>
          </p:nvSpPr>
          <p:spPr bwMode="auto">
            <a:xfrm flipH="1">
              <a:off x="2290" y="436"/>
              <a:ext cx="590" cy="273"/>
            </a:xfrm>
            <a:prstGeom prst="line">
              <a:avLst/>
            </a:prstGeom>
            <a:noFill/>
            <a:ln w="15875">
              <a:solidFill>
                <a:srgbClr val="FF0000"/>
              </a:solidFill>
              <a:round/>
              <a:headEnd/>
              <a:tailEnd type="triangle" w="med" len="med"/>
            </a:ln>
          </p:spPr>
          <p:txBody>
            <a:bodyPr/>
            <a:lstStyle/>
            <a:p>
              <a:endParaRPr lang="tr-TR"/>
            </a:p>
          </p:txBody>
        </p:sp>
        <p:sp>
          <p:nvSpPr>
            <p:cNvPr id="5142" name="Text Box 24"/>
            <p:cNvSpPr txBox="1">
              <a:spLocks noChangeArrowheads="1"/>
            </p:cNvSpPr>
            <p:nvPr/>
          </p:nvSpPr>
          <p:spPr bwMode="auto">
            <a:xfrm>
              <a:off x="2880" y="210"/>
              <a:ext cx="1633" cy="376"/>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Meteorolojik Bilgiler Bölümü</a:t>
              </a:r>
            </a:p>
          </p:txBody>
        </p:sp>
      </p:grpSp>
      <p:sp>
        <p:nvSpPr>
          <p:cNvPr id="5131" name="Text Box 25"/>
          <p:cNvSpPr txBox="1">
            <a:spLocks noChangeArrowheads="1"/>
          </p:cNvSpPr>
          <p:nvPr/>
        </p:nvSpPr>
        <p:spPr bwMode="auto">
          <a:xfrm>
            <a:off x="3708400" y="3571875"/>
            <a:ext cx="2468563" cy="366713"/>
          </a:xfrm>
          <a:prstGeom prst="rect">
            <a:avLst/>
          </a:prstGeom>
          <a:noFill/>
          <a:ln w="9525">
            <a:noFill/>
            <a:miter lim="800000"/>
            <a:headEnd/>
            <a:tailEnd/>
          </a:ln>
        </p:spPr>
        <p:txBody>
          <a:bodyPr>
            <a:spAutoFit/>
          </a:bodyPr>
          <a:lstStyle/>
          <a:p>
            <a:endParaRPr lang="tr-TR" sz="1800">
              <a:latin typeface="Arial" charset="0"/>
            </a:endParaRPr>
          </a:p>
        </p:txBody>
      </p:sp>
      <p:grpSp>
        <p:nvGrpSpPr>
          <p:cNvPr id="9" name="Group 26"/>
          <p:cNvGrpSpPr>
            <a:grpSpLocks/>
          </p:cNvGrpSpPr>
          <p:nvPr/>
        </p:nvGrpSpPr>
        <p:grpSpPr bwMode="auto">
          <a:xfrm>
            <a:off x="2700338" y="3284538"/>
            <a:ext cx="6119812" cy="801687"/>
            <a:chOff x="1701" y="1616"/>
            <a:chExt cx="3855" cy="505"/>
          </a:xfrm>
        </p:grpSpPr>
        <p:sp>
          <p:nvSpPr>
            <p:cNvPr id="5139" name="Text Box 27"/>
            <p:cNvSpPr txBox="1">
              <a:spLocks noChangeArrowheads="1"/>
            </p:cNvSpPr>
            <p:nvPr/>
          </p:nvSpPr>
          <p:spPr bwMode="auto">
            <a:xfrm>
              <a:off x="2562" y="1616"/>
              <a:ext cx="2994" cy="505"/>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Tamamlayıcı bilgiler Bölümü </a:t>
              </a:r>
              <a:r>
                <a:rPr lang="tr-TR" sz="1400">
                  <a:latin typeface="Arial" charset="0"/>
                </a:rPr>
                <a:t>(Geçmiş Hava, Alçak seviye Rüzgar Şiri,Deniz yüzey Sıcaklığı, Pistin Durumu)</a:t>
              </a:r>
            </a:p>
          </p:txBody>
        </p:sp>
        <p:sp>
          <p:nvSpPr>
            <p:cNvPr id="5140" name="Line 28"/>
            <p:cNvSpPr>
              <a:spLocks noChangeShapeType="1"/>
            </p:cNvSpPr>
            <p:nvPr/>
          </p:nvSpPr>
          <p:spPr bwMode="auto">
            <a:xfrm flipH="1">
              <a:off x="1701" y="1842"/>
              <a:ext cx="862" cy="46"/>
            </a:xfrm>
            <a:prstGeom prst="line">
              <a:avLst/>
            </a:prstGeom>
            <a:noFill/>
            <a:ln w="15875">
              <a:solidFill>
                <a:srgbClr val="FF0000"/>
              </a:solidFill>
              <a:round/>
              <a:headEnd/>
              <a:tailEnd type="triangle" w="med" len="med"/>
            </a:ln>
          </p:spPr>
          <p:txBody>
            <a:bodyPr/>
            <a:lstStyle/>
            <a:p>
              <a:endParaRPr lang="tr-TR"/>
            </a:p>
          </p:txBody>
        </p:sp>
      </p:grpSp>
      <p:grpSp>
        <p:nvGrpSpPr>
          <p:cNvPr id="10" name="Group 29"/>
          <p:cNvGrpSpPr>
            <a:grpSpLocks/>
          </p:cNvGrpSpPr>
          <p:nvPr/>
        </p:nvGrpSpPr>
        <p:grpSpPr bwMode="auto">
          <a:xfrm>
            <a:off x="3419475" y="4581525"/>
            <a:ext cx="4321175" cy="376238"/>
            <a:chOff x="1701" y="1706"/>
            <a:chExt cx="2948" cy="238"/>
          </a:xfrm>
        </p:grpSpPr>
        <p:sp>
          <p:nvSpPr>
            <p:cNvPr id="5137" name="Text Box 30"/>
            <p:cNvSpPr txBox="1">
              <a:spLocks noChangeArrowheads="1"/>
            </p:cNvSpPr>
            <p:nvPr/>
          </p:nvSpPr>
          <p:spPr bwMode="auto">
            <a:xfrm>
              <a:off x="2561" y="1706"/>
              <a:ext cx="2088" cy="238"/>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     Tahmin Bölümü (Trend)</a:t>
              </a:r>
            </a:p>
          </p:txBody>
        </p:sp>
        <p:sp>
          <p:nvSpPr>
            <p:cNvPr id="5138" name="Line 31"/>
            <p:cNvSpPr>
              <a:spLocks noChangeShapeType="1"/>
            </p:cNvSpPr>
            <p:nvPr/>
          </p:nvSpPr>
          <p:spPr bwMode="auto">
            <a:xfrm flipH="1">
              <a:off x="1701" y="1842"/>
              <a:ext cx="862" cy="46"/>
            </a:xfrm>
            <a:prstGeom prst="line">
              <a:avLst/>
            </a:prstGeom>
            <a:noFill/>
            <a:ln w="15875">
              <a:solidFill>
                <a:srgbClr val="FF0000"/>
              </a:solidFill>
              <a:round/>
              <a:headEnd/>
              <a:tailEnd type="triangle" w="med" len="med"/>
            </a:ln>
          </p:spPr>
          <p:txBody>
            <a:bodyPr/>
            <a:lstStyle/>
            <a:p>
              <a:endParaRPr lang="tr-TR"/>
            </a:p>
          </p:txBody>
        </p:sp>
      </p:grpSp>
      <p:grpSp>
        <p:nvGrpSpPr>
          <p:cNvPr id="11" name="Group 32"/>
          <p:cNvGrpSpPr>
            <a:grpSpLocks/>
          </p:cNvGrpSpPr>
          <p:nvPr/>
        </p:nvGrpSpPr>
        <p:grpSpPr bwMode="auto">
          <a:xfrm>
            <a:off x="3419475" y="5948363"/>
            <a:ext cx="4679950" cy="376237"/>
            <a:chOff x="1701" y="1706"/>
            <a:chExt cx="2948" cy="237"/>
          </a:xfrm>
        </p:grpSpPr>
        <p:sp>
          <p:nvSpPr>
            <p:cNvPr id="5135" name="Text Box 33"/>
            <p:cNvSpPr txBox="1">
              <a:spLocks noChangeArrowheads="1"/>
            </p:cNvSpPr>
            <p:nvPr/>
          </p:nvSpPr>
          <p:spPr bwMode="auto">
            <a:xfrm>
              <a:off x="2562" y="1706"/>
              <a:ext cx="2087" cy="237"/>
            </a:xfrm>
            <a:prstGeom prst="rect">
              <a:avLst/>
            </a:prstGeom>
            <a:noFill/>
            <a:ln w="9525">
              <a:solidFill>
                <a:schemeClr val="tx1"/>
              </a:solidFill>
              <a:miter lim="800000"/>
              <a:headEnd/>
              <a:tailEnd/>
            </a:ln>
          </p:spPr>
          <p:txBody>
            <a:bodyPr>
              <a:spAutoFit/>
            </a:bodyPr>
            <a:lstStyle/>
            <a:p>
              <a:pPr>
                <a:spcBef>
                  <a:spcPct val="50000"/>
                </a:spcBef>
              </a:pPr>
              <a:r>
                <a:rPr lang="tr-TR" sz="1800">
                  <a:latin typeface="Arial" charset="0"/>
                </a:rPr>
                <a:t>      Ulusal amaçlı bilgiler</a:t>
              </a:r>
            </a:p>
          </p:txBody>
        </p:sp>
        <p:sp>
          <p:nvSpPr>
            <p:cNvPr id="5136" name="Line 34"/>
            <p:cNvSpPr>
              <a:spLocks noChangeShapeType="1"/>
            </p:cNvSpPr>
            <p:nvPr/>
          </p:nvSpPr>
          <p:spPr bwMode="auto">
            <a:xfrm flipH="1">
              <a:off x="1701" y="1842"/>
              <a:ext cx="862" cy="46"/>
            </a:xfrm>
            <a:prstGeom prst="line">
              <a:avLst/>
            </a:prstGeom>
            <a:noFill/>
            <a:ln w="15875">
              <a:solidFill>
                <a:srgbClr val="FF0000"/>
              </a:solidFill>
              <a:round/>
              <a:headEnd/>
              <a:tailEnd type="triangle" w="med" len="med"/>
            </a:ln>
          </p:spPr>
          <p:txBody>
            <a:bodyPr/>
            <a:lstStyle/>
            <a:p>
              <a:endParaRPr lang="tr-TR"/>
            </a:p>
          </p:txBody>
        </p:sp>
      </p:grpSp>
      <p:pic>
        <p:nvPicPr>
          <p:cNvPr id="35"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heckerboard(across)">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heckerboard(across)">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69 Oval"/>
          <p:cNvSpPr/>
          <p:nvPr/>
        </p:nvSpPr>
        <p:spPr>
          <a:xfrm>
            <a:off x="6588125" y="2852738"/>
            <a:ext cx="720725" cy="431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nvGrpSpPr>
          <p:cNvPr id="2" name="Group 225"/>
          <p:cNvGrpSpPr>
            <a:grpSpLocks/>
          </p:cNvGrpSpPr>
          <p:nvPr/>
        </p:nvGrpSpPr>
        <p:grpSpPr bwMode="auto">
          <a:xfrm>
            <a:off x="5437188" y="4475163"/>
            <a:ext cx="1838325" cy="1604962"/>
            <a:chOff x="3437" y="2612"/>
            <a:chExt cx="1166" cy="1224"/>
          </a:xfrm>
        </p:grpSpPr>
        <p:sp>
          <p:nvSpPr>
            <p:cNvPr id="7235" name="Oval 207"/>
            <p:cNvSpPr>
              <a:spLocks noChangeArrowheads="1"/>
            </p:cNvSpPr>
            <p:nvPr/>
          </p:nvSpPr>
          <p:spPr bwMode="auto">
            <a:xfrm>
              <a:off x="3437" y="3573"/>
              <a:ext cx="450" cy="263"/>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7236" name="Oval 219"/>
            <p:cNvSpPr>
              <a:spLocks noChangeArrowheads="1"/>
            </p:cNvSpPr>
            <p:nvPr/>
          </p:nvSpPr>
          <p:spPr bwMode="auto">
            <a:xfrm>
              <a:off x="4153" y="2612"/>
              <a:ext cx="450" cy="263"/>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grpSp>
      <p:grpSp>
        <p:nvGrpSpPr>
          <p:cNvPr id="3" name="Group 224"/>
          <p:cNvGrpSpPr>
            <a:grpSpLocks/>
          </p:cNvGrpSpPr>
          <p:nvPr/>
        </p:nvGrpSpPr>
        <p:grpSpPr bwMode="auto">
          <a:xfrm>
            <a:off x="4868863" y="2200275"/>
            <a:ext cx="1090612" cy="3876675"/>
            <a:chOff x="3077" y="876"/>
            <a:chExt cx="692" cy="2958"/>
          </a:xfrm>
        </p:grpSpPr>
        <p:sp>
          <p:nvSpPr>
            <p:cNvPr id="7233" name="Oval 205"/>
            <p:cNvSpPr>
              <a:spLocks noChangeArrowheads="1"/>
            </p:cNvSpPr>
            <p:nvPr/>
          </p:nvSpPr>
          <p:spPr bwMode="auto">
            <a:xfrm>
              <a:off x="3077" y="3582"/>
              <a:ext cx="450" cy="252"/>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7234" name="Oval 206"/>
            <p:cNvSpPr>
              <a:spLocks noChangeArrowheads="1"/>
            </p:cNvSpPr>
            <p:nvPr/>
          </p:nvSpPr>
          <p:spPr bwMode="auto">
            <a:xfrm>
              <a:off x="3319" y="876"/>
              <a:ext cx="450" cy="252"/>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grpSp>
      <p:grpSp>
        <p:nvGrpSpPr>
          <p:cNvPr id="4" name="Group 223"/>
          <p:cNvGrpSpPr>
            <a:grpSpLocks/>
          </p:cNvGrpSpPr>
          <p:nvPr/>
        </p:nvGrpSpPr>
        <p:grpSpPr bwMode="auto">
          <a:xfrm>
            <a:off x="3582988" y="1808163"/>
            <a:ext cx="1271587" cy="4311650"/>
            <a:chOff x="2262" y="576"/>
            <a:chExt cx="806" cy="3291"/>
          </a:xfrm>
        </p:grpSpPr>
        <p:sp>
          <p:nvSpPr>
            <p:cNvPr id="7229" name="Oval 198"/>
            <p:cNvSpPr>
              <a:spLocks noChangeArrowheads="1"/>
            </p:cNvSpPr>
            <p:nvPr/>
          </p:nvSpPr>
          <p:spPr bwMode="auto">
            <a:xfrm>
              <a:off x="2481" y="576"/>
              <a:ext cx="471" cy="271"/>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7230" name="Oval 199"/>
            <p:cNvSpPr>
              <a:spLocks noChangeArrowheads="1"/>
            </p:cNvSpPr>
            <p:nvPr/>
          </p:nvSpPr>
          <p:spPr bwMode="auto">
            <a:xfrm>
              <a:off x="2262" y="3583"/>
              <a:ext cx="471" cy="270"/>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7231" name="Oval 200"/>
            <p:cNvSpPr>
              <a:spLocks noChangeArrowheads="1"/>
            </p:cNvSpPr>
            <p:nvPr/>
          </p:nvSpPr>
          <p:spPr bwMode="auto">
            <a:xfrm>
              <a:off x="2597" y="3596"/>
              <a:ext cx="471" cy="271"/>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7232" name="Oval 201"/>
            <p:cNvSpPr>
              <a:spLocks noChangeArrowheads="1"/>
            </p:cNvSpPr>
            <p:nvPr/>
          </p:nvSpPr>
          <p:spPr bwMode="auto">
            <a:xfrm>
              <a:off x="2451" y="1469"/>
              <a:ext cx="471" cy="271"/>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grpSp>
      <p:sp>
        <p:nvSpPr>
          <p:cNvPr id="7174" name="Text Box 157"/>
          <p:cNvSpPr txBox="1">
            <a:spLocks noChangeArrowheads="1"/>
          </p:cNvSpPr>
          <p:nvPr/>
        </p:nvSpPr>
        <p:spPr bwMode="auto">
          <a:xfrm>
            <a:off x="3932238" y="2851150"/>
            <a:ext cx="661987" cy="633413"/>
          </a:xfrm>
          <a:prstGeom prst="rect">
            <a:avLst/>
          </a:prstGeom>
          <a:noFill/>
          <a:ln w="38100">
            <a:noFill/>
            <a:miter lim="800000"/>
            <a:headEnd/>
            <a:tailEnd/>
          </a:ln>
        </p:spPr>
        <p:txBody>
          <a:bodyPr wrap="none">
            <a:spAutoFit/>
          </a:bodyPr>
          <a:lstStyle/>
          <a:p>
            <a:pPr>
              <a:lnSpc>
                <a:spcPct val="110000"/>
              </a:lnSpc>
              <a:defRPr/>
            </a:pPr>
            <a:r>
              <a:rPr lang="en-US" sz="3200" dirty="0">
                <a:solidFill>
                  <a:schemeClr val="tx1">
                    <a:lumMod val="95000"/>
                    <a:lumOff val="5000"/>
                  </a:schemeClr>
                </a:solidFill>
              </a:rPr>
              <a:t>PL</a:t>
            </a:r>
            <a:endParaRPr lang="en-US" sz="4400" dirty="0">
              <a:solidFill>
                <a:schemeClr val="tx1">
                  <a:lumMod val="95000"/>
                  <a:lumOff val="5000"/>
                </a:schemeClr>
              </a:solidFill>
            </a:endParaRPr>
          </a:p>
        </p:txBody>
      </p:sp>
      <p:sp>
        <p:nvSpPr>
          <p:cNvPr id="7175" name="Text Box 154"/>
          <p:cNvSpPr txBox="1">
            <a:spLocks noChangeArrowheads="1"/>
          </p:cNvSpPr>
          <p:nvPr/>
        </p:nvSpPr>
        <p:spPr bwMode="auto">
          <a:xfrm>
            <a:off x="3943350" y="1681163"/>
            <a:ext cx="755650" cy="633412"/>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RA</a:t>
            </a:r>
          </a:p>
        </p:txBody>
      </p:sp>
      <p:grpSp>
        <p:nvGrpSpPr>
          <p:cNvPr id="5" name="Group 218"/>
          <p:cNvGrpSpPr>
            <a:grpSpLocks/>
          </p:cNvGrpSpPr>
          <p:nvPr/>
        </p:nvGrpSpPr>
        <p:grpSpPr bwMode="auto">
          <a:xfrm>
            <a:off x="787400" y="2078038"/>
            <a:ext cx="2397125" cy="3998912"/>
            <a:chOff x="489" y="782"/>
            <a:chExt cx="1520" cy="3052"/>
          </a:xfrm>
        </p:grpSpPr>
        <p:sp>
          <p:nvSpPr>
            <p:cNvPr id="7227" name="Oval 216"/>
            <p:cNvSpPr>
              <a:spLocks noChangeArrowheads="1"/>
            </p:cNvSpPr>
            <p:nvPr/>
          </p:nvSpPr>
          <p:spPr bwMode="auto">
            <a:xfrm>
              <a:off x="489" y="782"/>
              <a:ext cx="218" cy="218"/>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7228" name="Oval 217"/>
            <p:cNvSpPr>
              <a:spLocks noChangeArrowheads="1"/>
            </p:cNvSpPr>
            <p:nvPr/>
          </p:nvSpPr>
          <p:spPr bwMode="auto">
            <a:xfrm>
              <a:off x="1791" y="3616"/>
              <a:ext cx="218" cy="218"/>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grpSp>
      <p:grpSp>
        <p:nvGrpSpPr>
          <p:cNvPr id="6" name="Group 215"/>
          <p:cNvGrpSpPr>
            <a:grpSpLocks/>
          </p:cNvGrpSpPr>
          <p:nvPr/>
        </p:nvGrpSpPr>
        <p:grpSpPr bwMode="auto">
          <a:xfrm>
            <a:off x="2609850" y="3082925"/>
            <a:ext cx="1158875" cy="2990850"/>
            <a:chOff x="1645" y="1549"/>
            <a:chExt cx="734" cy="2283"/>
          </a:xfrm>
        </p:grpSpPr>
        <p:sp>
          <p:nvSpPr>
            <p:cNvPr id="7225" name="Oval 208"/>
            <p:cNvSpPr>
              <a:spLocks noChangeArrowheads="1"/>
            </p:cNvSpPr>
            <p:nvPr/>
          </p:nvSpPr>
          <p:spPr bwMode="auto">
            <a:xfrm>
              <a:off x="1645" y="1549"/>
              <a:ext cx="450" cy="252"/>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sp>
          <p:nvSpPr>
            <p:cNvPr id="7226" name="Oval 209"/>
            <p:cNvSpPr>
              <a:spLocks noChangeArrowheads="1"/>
            </p:cNvSpPr>
            <p:nvPr/>
          </p:nvSpPr>
          <p:spPr bwMode="auto">
            <a:xfrm>
              <a:off x="1929" y="3580"/>
              <a:ext cx="450" cy="252"/>
            </a:xfrm>
            <a:prstGeom prst="ellipse">
              <a:avLst/>
            </a:prstGeom>
            <a:solidFill>
              <a:srgbClr val="FF0000"/>
            </a:solidFill>
            <a:ln w="38100">
              <a:noFill/>
              <a:round/>
              <a:headEnd/>
              <a:tailEnd/>
            </a:ln>
          </p:spPr>
          <p:txBody>
            <a:bodyPr wrap="none" anchor="ctr"/>
            <a:lstStyle/>
            <a:p>
              <a:pPr>
                <a:defRPr/>
              </a:pPr>
              <a:endParaRPr lang="tr-TR">
                <a:solidFill>
                  <a:schemeClr val="tx1">
                    <a:lumMod val="95000"/>
                    <a:lumOff val="5000"/>
                  </a:schemeClr>
                </a:solidFill>
              </a:endParaRPr>
            </a:p>
          </p:txBody>
        </p:sp>
      </p:grpSp>
      <p:sp>
        <p:nvSpPr>
          <p:cNvPr id="7178" name="Text Box 55"/>
          <p:cNvSpPr txBox="1">
            <a:spLocks noChangeArrowheads="1"/>
          </p:cNvSpPr>
          <p:nvPr/>
        </p:nvSpPr>
        <p:spPr bwMode="auto">
          <a:xfrm>
            <a:off x="2814638" y="5641975"/>
            <a:ext cx="3248025" cy="633413"/>
          </a:xfrm>
          <a:prstGeom prst="rect">
            <a:avLst/>
          </a:prstGeom>
          <a:noFill/>
          <a:ln w="38100">
            <a:noFill/>
            <a:miter lim="800000"/>
            <a:headEnd/>
            <a:tailEnd/>
          </a:ln>
        </p:spPr>
        <p:txBody>
          <a:bodyPr wrap="none">
            <a:spAutoFit/>
          </a:bodyPr>
          <a:lstStyle/>
          <a:p>
            <a:pPr>
              <a:lnSpc>
                <a:spcPct val="110000"/>
              </a:lnSpc>
              <a:defRPr/>
            </a:pPr>
            <a:r>
              <a:rPr lang="en-US" sz="3200" dirty="0">
                <a:solidFill>
                  <a:schemeClr val="tx1">
                    <a:lumMod val="95000"/>
                    <a:lumOff val="5000"/>
                  </a:schemeClr>
                </a:solidFill>
              </a:rPr>
              <a:t>+TSRAPL  BL</a:t>
            </a:r>
            <a:r>
              <a:rPr lang="tr-TR" sz="3200" dirty="0">
                <a:solidFill>
                  <a:schemeClr val="tx1">
                    <a:lumMod val="95000"/>
                    <a:lumOff val="5000"/>
                  </a:schemeClr>
                </a:solidFill>
              </a:rPr>
              <a:t>DU</a:t>
            </a:r>
            <a:endParaRPr lang="en-US" sz="4400" dirty="0">
              <a:solidFill>
                <a:schemeClr val="tx1">
                  <a:lumMod val="95000"/>
                  <a:lumOff val="5000"/>
                </a:schemeClr>
              </a:solidFill>
            </a:endParaRPr>
          </a:p>
        </p:txBody>
      </p:sp>
      <p:sp>
        <p:nvSpPr>
          <p:cNvPr id="7179" name="Text Box 150"/>
          <p:cNvSpPr txBox="1">
            <a:spLocks noChangeArrowheads="1"/>
          </p:cNvSpPr>
          <p:nvPr/>
        </p:nvSpPr>
        <p:spPr bwMode="auto">
          <a:xfrm>
            <a:off x="207963" y="1052513"/>
            <a:ext cx="854075" cy="461962"/>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YOĞ</a:t>
            </a:r>
            <a:endParaRPr lang="en-US" dirty="0">
              <a:solidFill>
                <a:schemeClr val="tx1">
                  <a:lumMod val="95000"/>
                  <a:lumOff val="5000"/>
                </a:schemeClr>
              </a:solidFill>
            </a:endParaRPr>
          </a:p>
        </p:txBody>
      </p:sp>
      <p:sp>
        <p:nvSpPr>
          <p:cNvPr id="7180" name="Text Box 151"/>
          <p:cNvSpPr txBox="1">
            <a:spLocks noChangeArrowheads="1"/>
          </p:cNvSpPr>
          <p:nvPr/>
        </p:nvSpPr>
        <p:spPr bwMode="auto">
          <a:xfrm>
            <a:off x="3713163" y="1052513"/>
            <a:ext cx="1092200" cy="461962"/>
          </a:xfrm>
          <a:prstGeom prst="rect">
            <a:avLst/>
          </a:prstGeom>
          <a:noFill/>
          <a:ln w="38100">
            <a:noFill/>
            <a:miter lim="800000"/>
            <a:headEnd/>
            <a:tailEnd/>
          </a:ln>
        </p:spPr>
        <p:txBody>
          <a:bodyPr wrap="none">
            <a:spAutoFit/>
          </a:bodyPr>
          <a:lstStyle/>
          <a:p>
            <a:pPr algn="ctr">
              <a:defRPr/>
            </a:pPr>
            <a:r>
              <a:rPr lang="tr-TR" u="sng" dirty="0">
                <a:solidFill>
                  <a:schemeClr val="tx1">
                    <a:lumMod val="95000"/>
                    <a:lumOff val="5000"/>
                  </a:schemeClr>
                </a:solidFill>
              </a:rPr>
              <a:t>YAĞIŞ</a:t>
            </a:r>
            <a:endParaRPr lang="en-US" u="sng" dirty="0">
              <a:solidFill>
                <a:schemeClr val="tx1">
                  <a:lumMod val="95000"/>
                  <a:lumOff val="5000"/>
                </a:schemeClr>
              </a:solidFill>
            </a:endParaRPr>
          </a:p>
        </p:txBody>
      </p:sp>
      <p:sp>
        <p:nvSpPr>
          <p:cNvPr id="7181" name="Text Box 152"/>
          <p:cNvSpPr txBox="1">
            <a:spLocks noChangeArrowheads="1"/>
          </p:cNvSpPr>
          <p:nvPr/>
        </p:nvSpPr>
        <p:spPr bwMode="auto">
          <a:xfrm>
            <a:off x="5064125" y="1052513"/>
            <a:ext cx="1357313" cy="461962"/>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TANIML</a:t>
            </a:r>
            <a:endParaRPr lang="en-US" u="sng" dirty="0">
              <a:solidFill>
                <a:schemeClr val="tx1">
                  <a:lumMod val="95000"/>
                  <a:lumOff val="5000"/>
                </a:schemeClr>
              </a:solidFill>
            </a:endParaRPr>
          </a:p>
        </p:txBody>
      </p:sp>
      <p:sp>
        <p:nvSpPr>
          <p:cNvPr id="7182" name="Text Box 153"/>
          <p:cNvSpPr txBox="1">
            <a:spLocks noChangeArrowheads="1"/>
          </p:cNvSpPr>
          <p:nvPr/>
        </p:nvSpPr>
        <p:spPr bwMode="auto">
          <a:xfrm>
            <a:off x="6284913" y="1052513"/>
            <a:ext cx="1230312" cy="461962"/>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GÖRÜŞ</a:t>
            </a:r>
            <a:endParaRPr lang="en-US" u="sng" dirty="0">
              <a:solidFill>
                <a:schemeClr val="tx1">
                  <a:lumMod val="95000"/>
                  <a:lumOff val="5000"/>
                </a:schemeClr>
              </a:solidFill>
            </a:endParaRPr>
          </a:p>
        </p:txBody>
      </p:sp>
      <p:sp>
        <p:nvSpPr>
          <p:cNvPr id="7183" name="Text Box 155"/>
          <p:cNvSpPr txBox="1">
            <a:spLocks noChangeArrowheads="1"/>
          </p:cNvSpPr>
          <p:nvPr/>
        </p:nvSpPr>
        <p:spPr bwMode="auto">
          <a:xfrm>
            <a:off x="3932238" y="2060575"/>
            <a:ext cx="708025" cy="633413"/>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SN</a:t>
            </a:r>
          </a:p>
        </p:txBody>
      </p:sp>
      <p:sp>
        <p:nvSpPr>
          <p:cNvPr id="7184" name="Text Box 156"/>
          <p:cNvSpPr txBox="1">
            <a:spLocks noChangeArrowheads="1"/>
          </p:cNvSpPr>
          <p:nvPr/>
        </p:nvSpPr>
        <p:spPr bwMode="auto">
          <a:xfrm>
            <a:off x="3932238" y="2465388"/>
            <a:ext cx="731837" cy="633412"/>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DZ</a:t>
            </a:r>
            <a:endParaRPr lang="en-US" sz="4400">
              <a:solidFill>
                <a:schemeClr val="tx1">
                  <a:lumMod val="95000"/>
                  <a:lumOff val="5000"/>
                </a:schemeClr>
              </a:solidFill>
            </a:endParaRPr>
          </a:p>
        </p:txBody>
      </p:sp>
      <p:sp>
        <p:nvSpPr>
          <p:cNvPr id="7185" name="Text Box 158"/>
          <p:cNvSpPr txBox="1">
            <a:spLocks noChangeArrowheads="1"/>
          </p:cNvSpPr>
          <p:nvPr/>
        </p:nvSpPr>
        <p:spPr bwMode="auto">
          <a:xfrm>
            <a:off x="3932238" y="3213100"/>
            <a:ext cx="755650" cy="633413"/>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GR</a:t>
            </a:r>
            <a:endParaRPr lang="en-US" sz="4400">
              <a:solidFill>
                <a:schemeClr val="tx1">
                  <a:lumMod val="95000"/>
                  <a:lumOff val="5000"/>
                </a:schemeClr>
              </a:solidFill>
            </a:endParaRPr>
          </a:p>
        </p:txBody>
      </p:sp>
      <p:sp>
        <p:nvSpPr>
          <p:cNvPr id="7186" name="Text Box 159"/>
          <p:cNvSpPr txBox="1">
            <a:spLocks noChangeArrowheads="1"/>
          </p:cNvSpPr>
          <p:nvPr/>
        </p:nvSpPr>
        <p:spPr bwMode="auto">
          <a:xfrm>
            <a:off x="3932238" y="3551238"/>
            <a:ext cx="708025" cy="633412"/>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SG</a:t>
            </a:r>
            <a:endParaRPr lang="en-US" sz="4400">
              <a:solidFill>
                <a:schemeClr val="tx1">
                  <a:lumMod val="95000"/>
                  <a:lumOff val="5000"/>
                </a:schemeClr>
              </a:solidFill>
            </a:endParaRPr>
          </a:p>
        </p:txBody>
      </p:sp>
      <p:sp>
        <p:nvSpPr>
          <p:cNvPr id="7187" name="Text Box 160"/>
          <p:cNvSpPr txBox="1">
            <a:spLocks noChangeArrowheads="1"/>
          </p:cNvSpPr>
          <p:nvPr/>
        </p:nvSpPr>
        <p:spPr bwMode="auto">
          <a:xfrm>
            <a:off x="3932238" y="3935413"/>
            <a:ext cx="708025" cy="635000"/>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GS</a:t>
            </a:r>
            <a:endParaRPr lang="en-US" sz="4400">
              <a:solidFill>
                <a:schemeClr val="tx1">
                  <a:lumMod val="95000"/>
                  <a:lumOff val="5000"/>
                </a:schemeClr>
              </a:solidFill>
            </a:endParaRPr>
          </a:p>
        </p:txBody>
      </p:sp>
      <p:sp>
        <p:nvSpPr>
          <p:cNvPr id="7188" name="Text Box 161"/>
          <p:cNvSpPr txBox="1">
            <a:spLocks noChangeArrowheads="1"/>
          </p:cNvSpPr>
          <p:nvPr/>
        </p:nvSpPr>
        <p:spPr bwMode="auto">
          <a:xfrm>
            <a:off x="3932238" y="4321175"/>
            <a:ext cx="595312" cy="633413"/>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IC</a:t>
            </a:r>
            <a:endParaRPr lang="en-US" sz="4400">
              <a:solidFill>
                <a:schemeClr val="tx1">
                  <a:lumMod val="95000"/>
                  <a:lumOff val="5000"/>
                </a:schemeClr>
              </a:solidFill>
            </a:endParaRPr>
          </a:p>
        </p:txBody>
      </p:sp>
      <p:sp>
        <p:nvSpPr>
          <p:cNvPr id="7189" name="Text Box 162"/>
          <p:cNvSpPr txBox="1">
            <a:spLocks noChangeArrowheads="1"/>
          </p:cNvSpPr>
          <p:nvPr/>
        </p:nvSpPr>
        <p:spPr bwMode="auto">
          <a:xfrm>
            <a:off x="3932238" y="4729163"/>
            <a:ext cx="708025" cy="635000"/>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UP</a:t>
            </a:r>
            <a:endParaRPr lang="en-US" sz="4400">
              <a:solidFill>
                <a:schemeClr val="tx1">
                  <a:lumMod val="95000"/>
                  <a:lumOff val="5000"/>
                </a:schemeClr>
              </a:solidFill>
            </a:endParaRPr>
          </a:p>
        </p:txBody>
      </p:sp>
      <p:sp>
        <p:nvSpPr>
          <p:cNvPr id="7190" name="Text Box 163"/>
          <p:cNvSpPr txBox="1">
            <a:spLocks noChangeArrowheads="1"/>
          </p:cNvSpPr>
          <p:nvPr/>
        </p:nvSpPr>
        <p:spPr bwMode="auto">
          <a:xfrm>
            <a:off x="696913" y="1878013"/>
            <a:ext cx="679450" cy="831850"/>
          </a:xfrm>
          <a:prstGeom prst="rect">
            <a:avLst/>
          </a:prstGeom>
          <a:noFill/>
          <a:ln w="38100">
            <a:noFill/>
            <a:miter lim="800000"/>
            <a:headEnd/>
            <a:tailEnd/>
          </a:ln>
        </p:spPr>
        <p:txBody>
          <a:bodyPr>
            <a:spAutoFit/>
          </a:bodyPr>
          <a:lstStyle/>
          <a:p>
            <a:pPr>
              <a:defRPr/>
            </a:pPr>
            <a:r>
              <a:rPr lang="en-US" sz="4800" dirty="0">
                <a:solidFill>
                  <a:schemeClr val="tx1">
                    <a:lumMod val="95000"/>
                    <a:lumOff val="5000"/>
                  </a:schemeClr>
                </a:solidFill>
              </a:rPr>
              <a:t>+</a:t>
            </a:r>
            <a:endParaRPr lang="en-US" sz="3200" dirty="0">
              <a:solidFill>
                <a:schemeClr val="tx1">
                  <a:lumMod val="95000"/>
                  <a:lumOff val="5000"/>
                </a:schemeClr>
              </a:solidFill>
            </a:endParaRPr>
          </a:p>
        </p:txBody>
      </p:sp>
      <p:sp>
        <p:nvSpPr>
          <p:cNvPr id="7191" name="Text Box 164"/>
          <p:cNvSpPr txBox="1">
            <a:spLocks noChangeArrowheads="1"/>
          </p:cNvSpPr>
          <p:nvPr/>
        </p:nvSpPr>
        <p:spPr bwMode="auto">
          <a:xfrm>
            <a:off x="790575" y="2470150"/>
            <a:ext cx="466725" cy="769938"/>
          </a:xfrm>
          <a:prstGeom prst="rect">
            <a:avLst/>
          </a:prstGeom>
          <a:noFill/>
          <a:ln w="38100">
            <a:noFill/>
            <a:miter lim="800000"/>
            <a:headEnd/>
            <a:tailEnd/>
          </a:ln>
        </p:spPr>
        <p:txBody>
          <a:bodyPr wrap="none">
            <a:spAutoFit/>
          </a:bodyPr>
          <a:lstStyle/>
          <a:p>
            <a:pPr>
              <a:defRPr/>
            </a:pPr>
            <a:r>
              <a:rPr lang="en-US" sz="4400">
                <a:solidFill>
                  <a:schemeClr val="tx1">
                    <a:lumMod val="95000"/>
                    <a:lumOff val="5000"/>
                  </a:schemeClr>
                </a:solidFill>
              </a:rPr>
              <a:t>_</a:t>
            </a:r>
          </a:p>
        </p:txBody>
      </p:sp>
      <p:sp>
        <p:nvSpPr>
          <p:cNvPr id="7192" name="Text Box 165"/>
          <p:cNvSpPr txBox="1">
            <a:spLocks noChangeArrowheads="1"/>
          </p:cNvSpPr>
          <p:nvPr/>
        </p:nvSpPr>
        <p:spPr bwMode="auto">
          <a:xfrm>
            <a:off x="5259388" y="1712913"/>
            <a:ext cx="733425" cy="585787"/>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BC</a:t>
            </a:r>
          </a:p>
        </p:txBody>
      </p:sp>
      <p:sp>
        <p:nvSpPr>
          <p:cNvPr id="7193" name="Text Box 166"/>
          <p:cNvSpPr txBox="1">
            <a:spLocks noChangeArrowheads="1"/>
          </p:cNvSpPr>
          <p:nvPr/>
        </p:nvSpPr>
        <p:spPr bwMode="auto">
          <a:xfrm>
            <a:off x="5237163" y="2122488"/>
            <a:ext cx="709612"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BL</a:t>
            </a:r>
          </a:p>
        </p:txBody>
      </p:sp>
      <p:sp>
        <p:nvSpPr>
          <p:cNvPr id="7194" name="Text Box 167"/>
          <p:cNvSpPr txBox="1">
            <a:spLocks noChangeArrowheads="1"/>
          </p:cNvSpPr>
          <p:nvPr/>
        </p:nvSpPr>
        <p:spPr bwMode="auto">
          <a:xfrm>
            <a:off x="5237163" y="2530475"/>
            <a:ext cx="755650" cy="585788"/>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DR</a:t>
            </a:r>
          </a:p>
        </p:txBody>
      </p:sp>
      <p:sp>
        <p:nvSpPr>
          <p:cNvPr id="7195" name="Text Box 168"/>
          <p:cNvSpPr txBox="1">
            <a:spLocks noChangeArrowheads="1"/>
          </p:cNvSpPr>
          <p:nvPr/>
        </p:nvSpPr>
        <p:spPr bwMode="auto">
          <a:xfrm>
            <a:off x="5237163" y="2940050"/>
            <a:ext cx="663575"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FZ</a:t>
            </a:r>
          </a:p>
        </p:txBody>
      </p:sp>
      <p:sp>
        <p:nvSpPr>
          <p:cNvPr id="7196" name="Text Box 169"/>
          <p:cNvSpPr txBox="1">
            <a:spLocks noChangeArrowheads="1"/>
          </p:cNvSpPr>
          <p:nvPr/>
        </p:nvSpPr>
        <p:spPr bwMode="auto">
          <a:xfrm>
            <a:off x="5237163" y="3348038"/>
            <a:ext cx="687387" cy="585787"/>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MI</a:t>
            </a:r>
          </a:p>
        </p:txBody>
      </p:sp>
      <p:sp>
        <p:nvSpPr>
          <p:cNvPr id="7197" name="Text Box 170"/>
          <p:cNvSpPr txBox="1">
            <a:spLocks noChangeArrowheads="1"/>
          </p:cNvSpPr>
          <p:nvPr/>
        </p:nvSpPr>
        <p:spPr bwMode="auto">
          <a:xfrm>
            <a:off x="5237163" y="3757613"/>
            <a:ext cx="687387"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PR</a:t>
            </a:r>
          </a:p>
        </p:txBody>
      </p:sp>
      <p:sp>
        <p:nvSpPr>
          <p:cNvPr id="7198" name="Text Box 171"/>
          <p:cNvSpPr txBox="1">
            <a:spLocks noChangeArrowheads="1"/>
          </p:cNvSpPr>
          <p:nvPr/>
        </p:nvSpPr>
        <p:spPr bwMode="auto">
          <a:xfrm>
            <a:off x="4875213" y="4575175"/>
            <a:ext cx="184150" cy="584200"/>
          </a:xfrm>
          <a:prstGeom prst="rect">
            <a:avLst/>
          </a:prstGeom>
          <a:noFill/>
          <a:ln w="38100">
            <a:noFill/>
            <a:miter lim="800000"/>
            <a:headEnd/>
            <a:tailEnd/>
          </a:ln>
        </p:spPr>
        <p:txBody>
          <a:bodyPr wrap="none">
            <a:spAutoFit/>
          </a:bodyPr>
          <a:lstStyle/>
          <a:p>
            <a:pPr>
              <a:defRPr/>
            </a:pPr>
            <a:endParaRPr lang="tr-TR" sz="3200">
              <a:solidFill>
                <a:schemeClr val="tx1">
                  <a:lumMod val="95000"/>
                  <a:lumOff val="5000"/>
                </a:schemeClr>
              </a:solidFill>
            </a:endParaRPr>
          </a:p>
        </p:txBody>
      </p:sp>
      <p:sp>
        <p:nvSpPr>
          <p:cNvPr id="7199" name="Text Box 172"/>
          <p:cNvSpPr txBox="1">
            <a:spLocks noChangeArrowheads="1"/>
          </p:cNvSpPr>
          <p:nvPr/>
        </p:nvSpPr>
        <p:spPr bwMode="auto">
          <a:xfrm>
            <a:off x="6577013" y="1673225"/>
            <a:ext cx="708025" cy="633413"/>
          </a:xfrm>
          <a:prstGeom prst="rect">
            <a:avLst/>
          </a:prstGeom>
          <a:noFill/>
          <a:ln w="38100">
            <a:noFill/>
            <a:miter lim="800000"/>
            <a:headEnd/>
            <a:tailEnd/>
          </a:ln>
        </p:spPr>
        <p:txBody>
          <a:bodyPr wrap="none">
            <a:spAutoFit/>
          </a:bodyPr>
          <a:lstStyle/>
          <a:p>
            <a:pPr>
              <a:lnSpc>
                <a:spcPct val="110000"/>
              </a:lnSpc>
              <a:defRPr/>
            </a:pPr>
            <a:r>
              <a:rPr lang="en-US" sz="3200">
                <a:solidFill>
                  <a:schemeClr val="tx1">
                    <a:lumMod val="95000"/>
                    <a:lumOff val="5000"/>
                  </a:schemeClr>
                </a:solidFill>
              </a:rPr>
              <a:t>FG</a:t>
            </a:r>
          </a:p>
        </p:txBody>
      </p:sp>
      <p:grpSp>
        <p:nvGrpSpPr>
          <p:cNvPr id="7" name="Group 173"/>
          <p:cNvGrpSpPr>
            <a:grpSpLocks/>
          </p:cNvGrpSpPr>
          <p:nvPr/>
        </p:nvGrpSpPr>
        <p:grpSpPr bwMode="auto">
          <a:xfrm>
            <a:off x="6581775" y="2003425"/>
            <a:ext cx="804863" cy="3070225"/>
            <a:chOff x="3762" y="854"/>
            <a:chExt cx="511" cy="2343"/>
          </a:xfrm>
        </p:grpSpPr>
        <p:sp>
          <p:nvSpPr>
            <p:cNvPr id="7219" name="Text Box 174"/>
            <p:cNvSpPr txBox="1">
              <a:spLocks noChangeArrowheads="1"/>
            </p:cNvSpPr>
            <p:nvPr/>
          </p:nvSpPr>
          <p:spPr bwMode="auto">
            <a:xfrm>
              <a:off x="3774" y="854"/>
              <a:ext cx="449" cy="860"/>
            </a:xfrm>
            <a:prstGeom prst="rect">
              <a:avLst/>
            </a:prstGeom>
            <a:noFill/>
            <a:ln w="38100">
              <a:noFill/>
              <a:miter lim="800000"/>
              <a:headEnd/>
              <a:tailEnd/>
            </a:ln>
          </p:spPr>
          <p:txBody>
            <a:bodyPr wrap="none">
              <a:spAutoFit/>
            </a:bodyPr>
            <a:lstStyle/>
            <a:p>
              <a:pPr>
                <a:lnSpc>
                  <a:spcPct val="210000"/>
                </a:lnSpc>
                <a:defRPr/>
              </a:pPr>
              <a:r>
                <a:rPr lang="en-US" sz="3200">
                  <a:solidFill>
                    <a:schemeClr val="tx1">
                      <a:lumMod val="95000"/>
                      <a:lumOff val="5000"/>
                    </a:schemeClr>
                  </a:solidFill>
                </a:rPr>
                <a:t>FU</a:t>
              </a:r>
            </a:p>
          </p:txBody>
        </p:sp>
        <p:sp>
          <p:nvSpPr>
            <p:cNvPr id="7220" name="Text Box 175"/>
            <p:cNvSpPr txBox="1">
              <a:spLocks noChangeArrowheads="1"/>
            </p:cNvSpPr>
            <p:nvPr/>
          </p:nvSpPr>
          <p:spPr bwMode="auto">
            <a:xfrm>
              <a:off x="3780" y="1167"/>
              <a:ext cx="493" cy="859"/>
            </a:xfrm>
            <a:prstGeom prst="rect">
              <a:avLst/>
            </a:prstGeom>
            <a:noFill/>
            <a:ln w="38100">
              <a:noFill/>
              <a:miter lim="800000"/>
              <a:headEnd/>
              <a:tailEnd/>
            </a:ln>
          </p:spPr>
          <p:txBody>
            <a:bodyPr wrap="none">
              <a:spAutoFit/>
            </a:bodyPr>
            <a:lstStyle/>
            <a:p>
              <a:pPr>
                <a:lnSpc>
                  <a:spcPct val="210000"/>
                </a:lnSpc>
                <a:defRPr/>
              </a:pPr>
              <a:r>
                <a:rPr lang="en-US" sz="3200" dirty="0">
                  <a:solidFill>
                    <a:schemeClr val="tx1">
                      <a:lumMod val="95000"/>
                      <a:lumOff val="5000"/>
                    </a:schemeClr>
                  </a:solidFill>
                </a:rPr>
                <a:t>DU</a:t>
              </a:r>
            </a:p>
          </p:txBody>
        </p:sp>
        <p:sp>
          <p:nvSpPr>
            <p:cNvPr id="7221" name="Text Box 176"/>
            <p:cNvSpPr txBox="1">
              <a:spLocks noChangeArrowheads="1"/>
            </p:cNvSpPr>
            <p:nvPr/>
          </p:nvSpPr>
          <p:spPr bwMode="auto">
            <a:xfrm>
              <a:off x="3786" y="1478"/>
              <a:ext cx="465" cy="860"/>
            </a:xfrm>
            <a:prstGeom prst="rect">
              <a:avLst/>
            </a:prstGeom>
            <a:noFill/>
            <a:ln w="38100">
              <a:noFill/>
              <a:miter lim="800000"/>
              <a:headEnd/>
              <a:tailEnd/>
            </a:ln>
          </p:spPr>
          <p:txBody>
            <a:bodyPr wrap="none">
              <a:spAutoFit/>
            </a:bodyPr>
            <a:lstStyle/>
            <a:p>
              <a:pPr>
                <a:lnSpc>
                  <a:spcPct val="210000"/>
                </a:lnSpc>
                <a:defRPr/>
              </a:pPr>
              <a:r>
                <a:rPr lang="en-US" sz="3200">
                  <a:solidFill>
                    <a:schemeClr val="tx1">
                      <a:lumMod val="95000"/>
                      <a:lumOff val="5000"/>
                    </a:schemeClr>
                  </a:solidFill>
                </a:rPr>
                <a:t>BR</a:t>
              </a:r>
            </a:p>
          </p:txBody>
        </p:sp>
        <p:sp>
          <p:nvSpPr>
            <p:cNvPr id="7222" name="Text Box 177"/>
            <p:cNvSpPr txBox="1">
              <a:spLocks noChangeArrowheads="1"/>
            </p:cNvSpPr>
            <p:nvPr/>
          </p:nvSpPr>
          <p:spPr bwMode="auto">
            <a:xfrm>
              <a:off x="3792" y="1790"/>
              <a:ext cx="449" cy="859"/>
            </a:xfrm>
            <a:prstGeom prst="rect">
              <a:avLst/>
            </a:prstGeom>
            <a:noFill/>
            <a:ln w="38100">
              <a:noFill/>
              <a:miter lim="800000"/>
              <a:headEnd/>
              <a:tailEnd/>
            </a:ln>
          </p:spPr>
          <p:txBody>
            <a:bodyPr wrap="none">
              <a:spAutoFit/>
            </a:bodyPr>
            <a:lstStyle/>
            <a:p>
              <a:pPr>
                <a:lnSpc>
                  <a:spcPct val="210000"/>
                </a:lnSpc>
                <a:defRPr/>
              </a:pPr>
              <a:r>
                <a:rPr lang="en-US" sz="3200">
                  <a:solidFill>
                    <a:schemeClr val="tx1">
                      <a:lumMod val="95000"/>
                      <a:lumOff val="5000"/>
                    </a:schemeClr>
                  </a:solidFill>
                </a:rPr>
                <a:t>SA</a:t>
              </a:r>
            </a:p>
          </p:txBody>
        </p:sp>
        <p:sp>
          <p:nvSpPr>
            <p:cNvPr id="7223" name="Text Box 178"/>
            <p:cNvSpPr txBox="1">
              <a:spLocks noChangeArrowheads="1"/>
            </p:cNvSpPr>
            <p:nvPr/>
          </p:nvSpPr>
          <p:spPr bwMode="auto">
            <a:xfrm>
              <a:off x="3762" y="2102"/>
              <a:ext cx="460" cy="860"/>
            </a:xfrm>
            <a:prstGeom prst="rect">
              <a:avLst/>
            </a:prstGeom>
            <a:noFill/>
            <a:ln w="38100">
              <a:noFill/>
              <a:miter lim="800000"/>
              <a:headEnd/>
              <a:tailEnd/>
            </a:ln>
          </p:spPr>
          <p:txBody>
            <a:bodyPr wrap="none">
              <a:spAutoFit/>
            </a:bodyPr>
            <a:lstStyle/>
            <a:p>
              <a:pPr>
                <a:lnSpc>
                  <a:spcPct val="210000"/>
                </a:lnSpc>
                <a:defRPr/>
              </a:pPr>
              <a:r>
                <a:rPr lang="en-US" sz="3200" dirty="0">
                  <a:solidFill>
                    <a:schemeClr val="tx1">
                      <a:lumMod val="95000"/>
                      <a:lumOff val="5000"/>
                    </a:schemeClr>
                  </a:solidFill>
                </a:rPr>
                <a:t>VA</a:t>
              </a:r>
            </a:p>
          </p:txBody>
        </p:sp>
        <p:sp>
          <p:nvSpPr>
            <p:cNvPr id="7224" name="Text Box 179"/>
            <p:cNvSpPr txBox="1">
              <a:spLocks noChangeArrowheads="1"/>
            </p:cNvSpPr>
            <p:nvPr/>
          </p:nvSpPr>
          <p:spPr bwMode="auto">
            <a:xfrm>
              <a:off x="3763" y="2609"/>
              <a:ext cx="117" cy="588"/>
            </a:xfrm>
            <a:prstGeom prst="rect">
              <a:avLst/>
            </a:prstGeom>
            <a:noFill/>
            <a:ln w="38100">
              <a:noFill/>
              <a:miter lim="800000"/>
              <a:headEnd/>
              <a:tailEnd/>
            </a:ln>
          </p:spPr>
          <p:txBody>
            <a:bodyPr wrap="none">
              <a:spAutoFit/>
            </a:bodyPr>
            <a:lstStyle/>
            <a:p>
              <a:pPr>
                <a:defRPr/>
              </a:pPr>
              <a:endParaRPr lang="tr-TR" sz="4400">
                <a:solidFill>
                  <a:schemeClr val="tx1">
                    <a:lumMod val="95000"/>
                    <a:lumOff val="5000"/>
                  </a:schemeClr>
                </a:solidFill>
              </a:endParaRPr>
            </a:p>
          </p:txBody>
        </p:sp>
      </p:grpSp>
      <p:sp>
        <p:nvSpPr>
          <p:cNvPr id="7201" name="Text Box 180"/>
          <p:cNvSpPr txBox="1">
            <a:spLocks noChangeArrowheads="1"/>
          </p:cNvSpPr>
          <p:nvPr/>
        </p:nvSpPr>
        <p:spPr bwMode="auto">
          <a:xfrm>
            <a:off x="6581775" y="2038350"/>
            <a:ext cx="730250"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HZ</a:t>
            </a:r>
          </a:p>
        </p:txBody>
      </p:sp>
      <p:sp>
        <p:nvSpPr>
          <p:cNvPr id="7202" name="Text Box 181"/>
          <p:cNvSpPr txBox="1">
            <a:spLocks noChangeArrowheads="1"/>
          </p:cNvSpPr>
          <p:nvPr/>
        </p:nvSpPr>
        <p:spPr bwMode="auto">
          <a:xfrm>
            <a:off x="7869238" y="1730375"/>
            <a:ext cx="709612"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SQ</a:t>
            </a:r>
            <a:endParaRPr lang="en-US" sz="3600">
              <a:solidFill>
                <a:schemeClr val="tx1">
                  <a:lumMod val="95000"/>
                  <a:lumOff val="5000"/>
                </a:schemeClr>
              </a:solidFill>
            </a:endParaRPr>
          </a:p>
        </p:txBody>
      </p:sp>
      <p:sp>
        <p:nvSpPr>
          <p:cNvPr id="7203" name="Text Box 182"/>
          <p:cNvSpPr txBox="1">
            <a:spLocks noChangeArrowheads="1"/>
          </p:cNvSpPr>
          <p:nvPr/>
        </p:nvSpPr>
        <p:spPr bwMode="auto">
          <a:xfrm>
            <a:off x="7867650" y="2154238"/>
            <a:ext cx="687388" cy="585787"/>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FC</a:t>
            </a:r>
            <a:endParaRPr lang="en-US" sz="3600">
              <a:solidFill>
                <a:schemeClr val="tx1">
                  <a:lumMod val="95000"/>
                  <a:lumOff val="5000"/>
                </a:schemeClr>
              </a:solidFill>
            </a:endParaRPr>
          </a:p>
        </p:txBody>
      </p:sp>
      <p:sp>
        <p:nvSpPr>
          <p:cNvPr id="7204" name="Text Box 183"/>
          <p:cNvSpPr txBox="1">
            <a:spLocks noChangeArrowheads="1"/>
          </p:cNvSpPr>
          <p:nvPr/>
        </p:nvSpPr>
        <p:spPr bwMode="auto">
          <a:xfrm>
            <a:off x="7888288" y="2547938"/>
            <a:ext cx="917575"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+FC</a:t>
            </a:r>
            <a:endParaRPr lang="en-US" sz="3600">
              <a:solidFill>
                <a:schemeClr val="tx1">
                  <a:lumMod val="95000"/>
                  <a:lumOff val="5000"/>
                </a:schemeClr>
              </a:solidFill>
            </a:endParaRPr>
          </a:p>
        </p:txBody>
      </p:sp>
      <p:sp>
        <p:nvSpPr>
          <p:cNvPr id="7205" name="Text Box 184"/>
          <p:cNvSpPr txBox="1">
            <a:spLocks noChangeArrowheads="1"/>
          </p:cNvSpPr>
          <p:nvPr/>
        </p:nvSpPr>
        <p:spPr bwMode="auto">
          <a:xfrm>
            <a:off x="7888288" y="2957513"/>
            <a:ext cx="639762"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SS</a:t>
            </a:r>
            <a:endParaRPr lang="en-US" sz="3600">
              <a:solidFill>
                <a:schemeClr val="tx1">
                  <a:lumMod val="95000"/>
                  <a:lumOff val="5000"/>
                </a:schemeClr>
              </a:solidFill>
            </a:endParaRPr>
          </a:p>
        </p:txBody>
      </p:sp>
      <p:sp>
        <p:nvSpPr>
          <p:cNvPr id="7206" name="Text Box 185"/>
          <p:cNvSpPr txBox="1">
            <a:spLocks noChangeArrowheads="1"/>
          </p:cNvSpPr>
          <p:nvPr/>
        </p:nvSpPr>
        <p:spPr bwMode="auto">
          <a:xfrm>
            <a:off x="7878763" y="3365500"/>
            <a:ext cx="709612" cy="585788"/>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DS</a:t>
            </a:r>
            <a:endParaRPr lang="en-US" sz="3600">
              <a:solidFill>
                <a:schemeClr val="tx1">
                  <a:lumMod val="95000"/>
                  <a:lumOff val="5000"/>
                </a:schemeClr>
              </a:solidFill>
            </a:endParaRPr>
          </a:p>
        </p:txBody>
      </p:sp>
      <p:sp>
        <p:nvSpPr>
          <p:cNvPr id="7207" name="Text Box 186"/>
          <p:cNvSpPr txBox="1">
            <a:spLocks noChangeArrowheads="1"/>
          </p:cNvSpPr>
          <p:nvPr/>
        </p:nvSpPr>
        <p:spPr bwMode="auto">
          <a:xfrm>
            <a:off x="7861300" y="3775075"/>
            <a:ext cx="708025"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SQ</a:t>
            </a:r>
            <a:endParaRPr lang="en-US" sz="3600">
              <a:solidFill>
                <a:schemeClr val="tx1">
                  <a:lumMod val="95000"/>
                  <a:lumOff val="5000"/>
                </a:schemeClr>
              </a:solidFill>
            </a:endParaRPr>
          </a:p>
        </p:txBody>
      </p:sp>
      <p:sp>
        <p:nvSpPr>
          <p:cNvPr id="7208" name="Text Box 187"/>
          <p:cNvSpPr txBox="1">
            <a:spLocks noChangeArrowheads="1"/>
          </p:cNvSpPr>
          <p:nvPr/>
        </p:nvSpPr>
        <p:spPr bwMode="auto">
          <a:xfrm>
            <a:off x="2290763" y="1052513"/>
            <a:ext cx="1357312" cy="461962"/>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TANIML</a:t>
            </a:r>
            <a:endParaRPr lang="en-US" u="sng" dirty="0">
              <a:solidFill>
                <a:schemeClr val="tx1">
                  <a:lumMod val="95000"/>
                  <a:lumOff val="5000"/>
                </a:schemeClr>
              </a:solidFill>
            </a:endParaRPr>
          </a:p>
        </p:txBody>
      </p:sp>
      <p:sp>
        <p:nvSpPr>
          <p:cNvPr id="7209" name="Text Box 188"/>
          <p:cNvSpPr txBox="1">
            <a:spLocks noChangeArrowheads="1"/>
          </p:cNvSpPr>
          <p:nvPr/>
        </p:nvSpPr>
        <p:spPr bwMode="auto">
          <a:xfrm>
            <a:off x="2606675" y="1704975"/>
            <a:ext cx="709613" cy="585788"/>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BL</a:t>
            </a:r>
          </a:p>
        </p:txBody>
      </p:sp>
      <p:sp>
        <p:nvSpPr>
          <p:cNvPr id="7210" name="Text Box 189"/>
          <p:cNvSpPr txBox="1">
            <a:spLocks noChangeArrowheads="1"/>
          </p:cNvSpPr>
          <p:nvPr/>
        </p:nvSpPr>
        <p:spPr bwMode="auto">
          <a:xfrm>
            <a:off x="2606675" y="2162175"/>
            <a:ext cx="755650"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DR</a:t>
            </a:r>
          </a:p>
        </p:txBody>
      </p:sp>
      <p:sp>
        <p:nvSpPr>
          <p:cNvPr id="7211" name="Text Box 190"/>
          <p:cNvSpPr txBox="1">
            <a:spLocks noChangeArrowheads="1"/>
          </p:cNvSpPr>
          <p:nvPr/>
        </p:nvSpPr>
        <p:spPr bwMode="auto">
          <a:xfrm>
            <a:off x="2606675" y="2522538"/>
            <a:ext cx="185738" cy="585787"/>
          </a:xfrm>
          <a:prstGeom prst="rect">
            <a:avLst/>
          </a:prstGeom>
          <a:noFill/>
          <a:ln w="38100">
            <a:noFill/>
            <a:miter lim="800000"/>
            <a:headEnd/>
            <a:tailEnd/>
          </a:ln>
        </p:spPr>
        <p:txBody>
          <a:bodyPr wrap="none">
            <a:spAutoFit/>
          </a:bodyPr>
          <a:lstStyle/>
          <a:p>
            <a:pPr>
              <a:defRPr/>
            </a:pPr>
            <a:endParaRPr lang="tr-TR" sz="3200">
              <a:solidFill>
                <a:schemeClr val="tx1">
                  <a:lumMod val="95000"/>
                  <a:lumOff val="5000"/>
                </a:schemeClr>
              </a:solidFill>
            </a:endParaRPr>
          </a:p>
        </p:txBody>
      </p:sp>
      <p:sp>
        <p:nvSpPr>
          <p:cNvPr id="7212" name="Text Box 191"/>
          <p:cNvSpPr txBox="1">
            <a:spLocks noChangeArrowheads="1"/>
          </p:cNvSpPr>
          <p:nvPr/>
        </p:nvSpPr>
        <p:spPr bwMode="auto">
          <a:xfrm>
            <a:off x="2606675" y="2884488"/>
            <a:ext cx="185738" cy="585787"/>
          </a:xfrm>
          <a:prstGeom prst="rect">
            <a:avLst/>
          </a:prstGeom>
          <a:noFill/>
          <a:ln w="38100">
            <a:noFill/>
            <a:miter lim="800000"/>
            <a:headEnd/>
            <a:tailEnd/>
          </a:ln>
        </p:spPr>
        <p:txBody>
          <a:bodyPr wrap="none">
            <a:spAutoFit/>
          </a:bodyPr>
          <a:lstStyle/>
          <a:p>
            <a:pPr>
              <a:defRPr/>
            </a:pPr>
            <a:endParaRPr lang="tr-TR" sz="3200">
              <a:solidFill>
                <a:schemeClr val="tx1">
                  <a:lumMod val="95000"/>
                  <a:lumOff val="5000"/>
                </a:schemeClr>
              </a:solidFill>
            </a:endParaRPr>
          </a:p>
        </p:txBody>
      </p:sp>
      <p:sp>
        <p:nvSpPr>
          <p:cNvPr id="7213" name="Text Box 192"/>
          <p:cNvSpPr txBox="1">
            <a:spLocks noChangeArrowheads="1"/>
          </p:cNvSpPr>
          <p:nvPr/>
        </p:nvSpPr>
        <p:spPr bwMode="auto">
          <a:xfrm>
            <a:off x="2606675" y="2609850"/>
            <a:ext cx="709613"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SH</a:t>
            </a:r>
          </a:p>
        </p:txBody>
      </p:sp>
      <p:sp>
        <p:nvSpPr>
          <p:cNvPr id="7214" name="Text Box 193"/>
          <p:cNvSpPr txBox="1">
            <a:spLocks noChangeArrowheads="1"/>
          </p:cNvSpPr>
          <p:nvPr/>
        </p:nvSpPr>
        <p:spPr bwMode="auto">
          <a:xfrm>
            <a:off x="2606675" y="3017838"/>
            <a:ext cx="663575" cy="585787"/>
          </a:xfrm>
          <a:prstGeom prst="rect">
            <a:avLst/>
          </a:prstGeom>
          <a:noFill/>
          <a:ln w="38100">
            <a:noFill/>
            <a:miter lim="800000"/>
            <a:headEnd/>
            <a:tailEnd/>
          </a:ln>
        </p:spPr>
        <p:txBody>
          <a:bodyPr wrap="none">
            <a:spAutoFit/>
          </a:bodyPr>
          <a:lstStyle/>
          <a:p>
            <a:pPr>
              <a:defRPr/>
            </a:pPr>
            <a:r>
              <a:rPr lang="en-US" sz="3200" dirty="0">
                <a:solidFill>
                  <a:schemeClr val="tx1">
                    <a:lumMod val="95000"/>
                    <a:lumOff val="5000"/>
                  </a:schemeClr>
                </a:solidFill>
              </a:rPr>
              <a:t>TS</a:t>
            </a:r>
          </a:p>
        </p:txBody>
      </p:sp>
      <p:sp>
        <p:nvSpPr>
          <p:cNvPr id="7215" name="Rectangle 195"/>
          <p:cNvSpPr>
            <a:spLocks noChangeArrowheads="1"/>
          </p:cNvSpPr>
          <p:nvPr/>
        </p:nvSpPr>
        <p:spPr bwMode="auto">
          <a:xfrm>
            <a:off x="7867650" y="4164013"/>
            <a:ext cx="709613"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PO</a:t>
            </a:r>
          </a:p>
        </p:txBody>
      </p:sp>
      <p:sp>
        <p:nvSpPr>
          <p:cNvPr id="7216" name="Text Box 196"/>
          <p:cNvSpPr txBox="1">
            <a:spLocks noChangeArrowheads="1"/>
          </p:cNvSpPr>
          <p:nvPr/>
        </p:nvSpPr>
        <p:spPr bwMode="auto">
          <a:xfrm>
            <a:off x="7545388" y="1052513"/>
            <a:ext cx="1125537" cy="461962"/>
          </a:xfrm>
          <a:prstGeom prst="rect">
            <a:avLst/>
          </a:prstGeom>
          <a:noFill/>
          <a:ln w="38100">
            <a:noFill/>
            <a:miter lim="800000"/>
            <a:headEnd/>
            <a:tailEnd/>
          </a:ln>
        </p:spPr>
        <p:txBody>
          <a:bodyPr wrap="none">
            <a:spAutoFit/>
          </a:bodyPr>
          <a:lstStyle/>
          <a:p>
            <a:pPr>
              <a:defRPr/>
            </a:pPr>
            <a:r>
              <a:rPr lang="tr-TR" u="sng" dirty="0">
                <a:solidFill>
                  <a:schemeClr val="tx1">
                    <a:lumMod val="95000"/>
                    <a:lumOff val="5000"/>
                  </a:schemeClr>
                </a:solidFill>
              </a:rPr>
              <a:t>DİĞER</a:t>
            </a:r>
            <a:endParaRPr lang="en-US" u="sng" dirty="0">
              <a:solidFill>
                <a:schemeClr val="tx1">
                  <a:lumMod val="95000"/>
                  <a:lumOff val="5000"/>
                </a:schemeClr>
              </a:solidFill>
            </a:endParaRPr>
          </a:p>
        </p:txBody>
      </p:sp>
      <p:sp>
        <p:nvSpPr>
          <p:cNvPr id="7217" name="Text Box 197"/>
          <p:cNvSpPr txBox="1">
            <a:spLocks noChangeArrowheads="1"/>
          </p:cNvSpPr>
          <p:nvPr/>
        </p:nvSpPr>
        <p:spPr bwMode="auto">
          <a:xfrm>
            <a:off x="2606675" y="3427413"/>
            <a:ext cx="663575" cy="584200"/>
          </a:xfrm>
          <a:prstGeom prst="rect">
            <a:avLst/>
          </a:prstGeom>
          <a:noFill/>
          <a:ln w="38100">
            <a:noFill/>
            <a:miter lim="800000"/>
            <a:headEnd/>
            <a:tailEnd/>
          </a:ln>
        </p:spPr>
        <p:txBody>
          <a:bodyPr wrap="none">
            <a:spAutoFit/>
          </a:bodyPr>
          <a:lstStyle/>
          <a:p>
            <a:pPr>
              <a:defRPr/>
            </a:pPr>
            <a:r>
              <a:rPr lang="en-US" sz="3200">
                <a:solidFill>
                  <a:schemeClr val="tx1">
                    <a:lumMod val="95000"/>
                    <a:lumOff val="5000"/>
                  </a:schemeClr>
                </a:solidFill>
              </a:rPr>
              <a:t>FZ</a:t>
            </a:r>
          </a:p>
        </p:txBody>
      </p:sp>
      <p:sp>
        <p:nvSpPr>
          <p:cNvPr id="7218" name="Text Box 222"/>
          <p:cNvSpPr txBox="1">
            <a:spLocks noChangeArrowheads="1"/>
          </p:cNvSpPr>
          <p:nvPr/>
        </p:nvSpPr>
        <p:spPr bwMode="auto">
          <a:xfrm>
            <a:off x="3709988" y="6486525"/>
            <a:ext cx="1679575" cy="277813"/>
          </a:xfrm>
          <a:prstGeom prst="rect">
            <a:avLst/>
          </a:prstGeom>
          <a:noFill/>
          <a:ln w="9525">
            <a:noFill/>
            <a:miter lim="800000"/>
            <a:headEnd/>
            <a:tailEnd/>
          </a:ln>
        </p:spPr>
        <p:txBody>
          <a:bodyPr wrap="none">
            <a:spAutoFit/>
          </a:bodyPr>
          <a:lstStyle/>
          <a:p>
            <a:pPr>
              <a:defRPr/>
            </a:pPr>
            <a:r>
              <a:rPr lang="en-US" sz="1200">
                <a:solidFill>
                  <a:schemeClr val="tx1">
                    <a:lumMod val="95000"/>
                    <a:lumOff val="5000"/>
                  </a:schemeClr>
                </a:solidFill>
              </a:rPr>
              <a:t>Property of Lear Siegler</a:t>
            </a:r>
          </a:p>
        </p:txBody>
      </p:sp>
      <p:pic>
        <p:nvPicPr>
          <p:cNvPr id="69" name="Picture 9" descr="beyazz-amblemimiz"/>
          <p:cNvPicPr>
            <a:picLocks noChangeAspect="1" noChangeArrowheads="1"/>
          </p:cNvPicPr>
          <p:nvPr/>
        </p:nvPicPr>
        <p:blipFill>
          <a:blip r:embed="rId4"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11188" y="123825"/>
            <a:ext cx="8208962" cy="641350"/>
          </a:xfrm>
          <a:prstGeom prst="rect">
            <a:avLst/>
          </a:prstGeom>
          <a:noFill/>
          <a:ln w="9525">
            <a:noFill/>
            <a:miter lim="800000"/>
            <a:headEnd/>
            <a:tailEnd/>
          </a:ln>
        </p:spPr>
        <p:txBody>
          <a:bodyPr>
            <a:spAutoFit/>
          </a:bodyPr>
          <a:lstStyle/>
          <a:p>
            <a:pPr algn="ctr"/>
            <a:r>
              <a:rPr lang="tr-TR" sz="1800" b="1" i="1">
                <a:solidFill>
                  <a:srgbClr val="FF0000"/>
                </a:solidFill>
                <a:latin typeface="Arial" charset="0"/>
              </a:rPr>
              <a:t>KOD – 4678 </a:t>
            </a:r>
          </a:p>
          <a:p>
            <a:r>
              <a:rPr lang="tr-TR" sz="1800" b="1" i="1">
                <a:solidFill>
                  <a:srgbClr val="FF0000"/>
                </a:solidFill>
                <a:latin typeface="Arial" charset="0"/>
              </a:rPr>
              <a:t>w’w’ – HALİHAZIR VE İSTİDLÂL EDİLEN ÖNEMLİ HAVA OLAYLARI</a:t>
            </a:r>
            <a:endParaRPr lang="en-GB" sz="1800" b="1" i="1">
              <a:solidFill>
                <a:srgbClr val="FF0000"/>
              </a:solidFill>
              <a:latin typeface="Arial" charset="0"/>
            </a:endParaRPr>
          </a:p>
        </p:txBody>
      </p:sp>
      <p:graphicFrame>
        <p:nvGraphicFramePr>
          <p:cNvPr id="227331" name="Group 3"/>
          <p:cNvGraphicFramePr>
            <a:graphicFrameLocks noGrp="1"/>
          </p:cNvGraphicFramePr>
          <p:nvPr>
            <p:ph idx="1"/>
          </p:nvPr>
        </p:nvGraphicFramePr>
        <p:xfrm>
          <a:off x="179388" y="885825"/>
          <a:ext cx="8785225" cy="5939791"/>
        </p:xfrm>
        <a:graphic>
          <a:graphicData uri="http://schemas.openxmlformats.org/drawingml/2006/table">
            <a:tbl>
              <a:tblPr/>
              <a:tblGrid>
                <a:gridCol w="466725"/>
                <a:gridCol w="1290637"/>
                <a:gridCol w="465138"/>
                <a:gridCol w="1292225"/>
                <a:gridCol w="465137"/>
                <a:gridCol w="1290638"/>
                <a:gridCol w="466725"/>
                <a:gridCol w="1290637"/>
                <a:gridCol w="466725"/>
                <a:gridCol w="1290638"/>
              </a:tblGrid>
              <a:tr h="287338">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N İ T E L İ K – Q U A L I F E R</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HAVA  HADİSELERİ (WEATHER PHNOMENA)</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625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HADİSENİN YAKINLIK VEYA ŞİDDETİ (INTENSITY OR PROXIMITY)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TANIMLAYICI</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(DESCRIPTOR)</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YAĞIŞ</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(PRECIPITATION)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GÖRÜŞ ENGELLEYİCİ HADİSELER (OBSCURATION)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DİĞERLERİ</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(OTHER)</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30321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4171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VC</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Hafif</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Light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Mutedil</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(Şiddet Belirtilmez</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Moderate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Şiddetli</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Heavy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İstasyon Çivarında / Çevresinde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İn the vicinity</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MI</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BC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PR</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DR</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BL</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SH</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FZ</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Sığ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Shallow</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Parçalı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Patches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Kısmi</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Partial Partially “Aerodrome covered by fog</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Sürüklenen</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Low Drifting</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Savrulan</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Blowing</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Sağanaklar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Showers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Oraj</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Thunderstorm</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Aşırı Soğumuş</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Super Cooled</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DZ</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RA</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SN</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SG</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IC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PL</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GR</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GS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UP</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Çisenti</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Drizzle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Yağmur</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Rain</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Kar</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Snow</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Kar Grenleri</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Snow Grains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Buz Kristali</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Ice Crystals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Buz Paletleri</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Ice Pellets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Dolu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Hail</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Küçük Dolu ve/veya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Kar Paletleri</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Small Hail</a:t>
                      </a:r>
                      <a:r>
                        <a:rPr kumimoji="0" lang="tr-TR" sz="1200" b="0" i="1"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And/or</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Snow Pellets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Tanımlanamayan Yağış</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Unknown Precipitation</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BR</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FG</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VA</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SA</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HZ</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Pus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Mist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Sis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Fog</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Duman</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Smoke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Volkanik Kül</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Volcanic Ash</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GenişAlana</a:t>
                      </a: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Yayılmış Toz</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Widespread Dust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Kum</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Sand</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Toz Pusu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Haze</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PO</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SQ</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DS</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Toz-Kum</a:t>
                      </a: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Türbüyonu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Squall</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Hortum Bulutu (Tornado</a:t>
                      </a: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veya Su</a:t>
                      </a:r>
                      <a:r>
                        <a:rPr kumimoji="0" lang="tr-TR"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Hortumu)</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Funnel Clouds Tornado or Waterspout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Kum Fırtınası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Sandstorm</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Toz Fırtınası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Duststorm</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60350"/>
            <a:ext cx="7772400" cy="417513"/>
          </a:xfrm>
        </p:spPr>
        <p:txBody>
          <a:bodyPr/>
          <a:lstStyle/>
          <a:p>
            <a:pPr eaLnBrk="1" hangingPunct="1"/>
            <a:r>
              <a:rPr lang="tr-TR" sz="2400" b="1" smtClean="0">
                <a:solidFill>
                  <a:srgbClr val="0000FF"/>
                </a:solidFill>
              </a:rPr>
              <a:t>GÖKYÜZÜNÜN DURUMU  /  BULUT BİLGİLERİ</a:t>
            </a:r>
            <a:r>
              <a:rPr lang="tr-TR" sz="4000" smtClean="0"/>
              <a:t> </a:t>
            </a:r>
          </a:p>
        </p:txBody>
      </p:sp>
      <p:sp>
        <p:nvSpPr>
          <p:cNvPr id="44035" name="Rectangle 3"/>
          <p:cNvSpPr>
            <a:spLocks noChangeArrowheads="1"/>
          </p:cNvSpPr>
          <p:nvPr/>
        </p:nvSpPr>
        <p:spPr bwMode="auto">
          <a:xfrm>
            <a:off x="323850" y="1090613"/>
            <a:ext cx="8351838" cy="396875"/>
          </a:xfrm>
          <a:prstGeom prst="rect">
            <a:avLst/>
          </a:prstGeom>
          <a:noFill/>
          <a:ln w="9525">
            <a:noFill/>
            <a:miter lim="800000"/>
            <a:headEnd/>
            <a:tailEnd/>
          </a:ln>
        </p:spPr>
        <p:txBody>
          <a:bodyPr anchor="ctr">
            <a:spAutoFit/>
          </a:bodyPr>
          <a:lstStyle/>
          <a:p>
            <a:pPr indent="449263"/>
            <a:r>
              <a:rPr lang="tr-TR" sz="2000" b="1">
                <a:solidFill>
                  <a:srgbClr val="FF0000"/>
                </a:solidFill>
                <a:latin typeface="Arial" charset="0"/>
              </a:rPr>
              <a:t>NsNsNshshshs </a:t>
            </a:r>
            <a:r>
              <a:rPr lang="tr-TR" sz="2000" b="1">
                <a:latin typeface="Arial" charset="0"/>
              </a:rPr>
              <a:t>veya </a:t>
            </a:r>
            <a:r>
              <a:rPr lang="tr-TR" sz="2000" b="1">
                <a:solidFill>
                  <a:srgbClr val="FF0000"/>
                </a:solidFill>
                <a:latin typeface="Arial" charset="0"/>
              </a:rPr>
              <a:t>VVhshshs </a:t>
            </a:r>
            <a:r>
              <a:rPr lang="tr-TR" sz="2000" b="1">
                <a:latin typeface="Arial" charset="0"/>
              </a:rPr>
              <a:t>veya </a:t>
            </a:r>
            <a:r>
              <a:rPr lang="tr-TR" sz="2000" b="1">
                <a:solidFill>
                  <a:srgbClr val="FF0000"/>
                </a:solidFill>
                <a:latin typeface="Arial" charset="0"/>
              </a:rPr>
              <a:t>NSC </a:t>
            </a:r>
            <a:r>
              <a:rPr lang="tr-TR" sz="2000" b="1">
                <a:latin typeface="Arial" charset="0"/>
              </a:rPr>
              <a:t>veya </a:t>
            </a:r>
            <a:r>
              <a:rPr lang="tr-TR" sz="2000" b="1">
                <a:solidFill>
                  <a:srgbClr val="FF0000"/>
                </a:solidFill>
                <a:latin typeface="Arial" charset="0"/>
              </a:rPr>
              <a:t>NCD</a:t>
            </a:r>
            <a:r>
              <a:rPr lang="tr-TR" sz="2000" b="1">
                <a:latin typeface="Arial" charset="0"/>
              </a:rPr>
              <a:t>   GRUPLARI</a:t>
            </a:r>
          </a:p>
        </p:txBody>
      </p:sp>
      <p:sp>
        <p:nvSpPr>
          <p:cNvPr id="44036" name="Rectangle 4"/>
          <p:cNvSpPr>
            <a:spLocks noChangeArrowheads="1"/>
          </p:cNvSpPr>
          <p:nvPr/>
        </p:nvSpPr>
        <p:spPr bwMode="auto">
          <a:xfrm>
            <a:off x="395288" y="1628775"/>
            <a:ext cx="6040437" cy="457200"/>
          </a:xfrm>
          <a:prstGeom prst="rect">
            <a:avLst/>
          </a:prstGeom>
          <a:noFill/>
          <a:ln w="9525">
            <a:noFill/>
            <a:miter lim="800000"/>
            <a:headEnd/>
            <a:tailEnd/>
          </a:ln>
        </p:spPr>
        <p:txBody>
          <a:bodyPr wrap="none" anchor="ctr">
            <a:spAutoFit/>
          </a:bodyPr>
          <a:lstStyle/>
          <a:p>
            <a:r>
              <a:rPr lang="tr-TR" sz="2000" b="1">
                <a:solidFill>
                  <a:srgbClr val="FF0000"/>
                </a:solidFill>
                <a:latin typeface="Arial" charset="0"/>
              </a:rPr>
              <a:t>NsNsNshshsh</a:t>
            </a:r>
            <a:r>
              <a:rPr lang="tr-TR" b="1">
                <a:solidFill>
                  <a:srgbClr val="FF0000"/>
                </a:solidFill>
                <a:latin typeface="Arial" charset="0"/>
              </a:rPr>
              <a:t> </a:t>
            </a:r>
            <a:r>
              <a:rPr lang="tr-TR" sz="1800" b="1">
                <a:latin typeface="Arial" charset="0"/>
              </a:rPr>
              <a:t>Bulut Kapalılık Miktarı ve Yüksekliği</a:t>
            </a:r>
            <a:r>
              <a:rPr lang="tr-TR" sz="1800">
                <a:latin typeface="Arial" charset="0"/>
              </a:rPr>
              <a:t> </a:t>
            </a:r>
            <a:r>
              <a:rPr lang="tr-TR">
                <a:solidFill>
                  <a:srgbClr val="FF0000"/>
                </a:solidFill>
                <a:latin typeface="Arial" charset="0"/>
              </a:rPr>
              <a:t> </a:t>
            </a:r>
          </a:p>
        </p:txBody>
      </p:sp>
      <p:sp>
        <p:nvSpPr>
          <p:cNvPr id="44037" name="Rectangle 5"/>
          <p:cNvSpPr>
            <a:spLocks noChangeArrowheads="1"/>
          </p:cNvSpPr>
          <p:nvPr/>
        </p:nvSpPr>
        <p:spPr bwMode="auto">
          <a:xfrm>
            <a:off x="468313" y="2289175"/>
            <a:ext cx="6696075" cy="1311275"/>
          </a:xfrm>
          <a:prstGeom prst="rect">
            <a:avLst/>
          </a:prstGeom>
          <a:noFill/>
          <a:ln w="9525">
            <a:noFill/>
            <a:miter lim="800000"/>
            <a:headEnd/>
            <a:tailEnd/>
          </a:ln>
        </p:spPr>
        <p:txBody>
          <a:bodyPr anchor="ctr">
            <a:spAutoFit/>
          </a:bodyPr>
          <a:lstStyle/>
          <a:p>
            <a:r>
              <a:rPr lang="tr-TR" sz="2000">
                <a:latin typeface="Arial" charset="0"/>
              </a:rPr>
              <a:t>1/8 – 2/8	kapalılık için </a:t>
            </a:r>
            <a:r>
              <a:rPr lang="tr-TR" sz="2000">
                <a:solidFill>
                  <a:srgbClr val="FF0000"/>
                </a:solidFill>
                <a:latin typeface="Arial" charset="0"/>
              </a:rPr>
              <a:t>FEW</a:t>
            </a:r>
            <a:r>
              <a:rPr lang="tr-TR" sz="2000">
                <a:latin typeface="Arial" charset="0"/>
              </a:rPr>
              <a:t>	(FEW)</a:t>
            </a:r>
          </a:p>
          <a:p>
            <a:r>
              <a:rPr lang="tr-TR" sz="2000">
                <a:latin typeface="Arial" charset="0"/>
              </a:rPr>
              <a:t>3/8 – 4/8	kapalılık için </a:t>
            </a:r>
            <a:r>
              <a:rPr lang="tr-TR" sz="2000">
                <a:solidFill>
                  <a:srgbClr val="FF0000"/>
                </a:solidFill>
                <a:latin typeface="Arial" charset="0"/>
              </a:rPr>
              <a:t>SCT</a:t>
            </a:r>
            <a:r>
              <a:rPr lang="tr-TR" sz="2000">
                <a:latin typeface="Arial" charset="0"/>
              </a:rPr>
              <a:t>           	(</a:t>
            </a:r>
            <a:r>
              <a:rPr lang="tr-TR" sz="1800">
                <a:latin typeface="Arial" charset="0"/>
              </a:rPr>
              <a:t>SCATTERED</a:t>
            </a:r>
            <a:r>
              <a:rPr lang="tr-TR" sz="2000">
                <a:latin typeface="Arial" charset="0"/>
              </a:rPr>
              <a:t>)</a:t>
            </a:r>
          </a:p>
          <a:p>
            <a:r>
              <a:rPr lang="tr-TR" sz="2000">
                <a:latin typeface="Arial" charset="0"/>
              </a:rPr>
              <a:t>5/8 – 7/8	kapalılık için </a:t>
            </a:r>
            <a:r>
              <a:rPr lang="tr-TR" sz="2000">
                <a:solidFill>
                  <a:srgbClr val="FF0000"/>
                </a:solidFill>
                <a:latin typeface="Arial" charset="0"/>
              </a:rPr>
              <a:t>BKN</a:t>
            </a:r>
            <a:r>
              <a:rPr lang="tr-TR" sz="2000">
                <a:latin typeface="Arial" charset="0"/>
              </a:rPr>
              <a:t>           (</a:t>
            </a:r>
            <a:r>
              <a:rPr lang="tr-TR" sz="1800">
                <a:latin typeface="Arial" charset="0"/>
              </a:rPr>
              <a:t>BROKEN</a:t>
            </a:r>
            <a:r>
              <a:rPr lang="tr-TR" sz="2000">
                <a:latin typeface="Arial" charset="0"/>
              </a:rPr>
              <a:t>)</a:t>
            </a:r>
          </a:p>
          <a:p>
            <a:r>
              <a:rPr lang="tr-TR" sz="2000">
                <a:latin typeface="Arial" charset="0"/>
              </a:rPr>
              <a:t>8/8		kapalılık için </a:t>
            </a:r>
            <a:r>
              <a:rPr lang="tr-TR" sz="2000">
                <a:solidFill>
                  <a:srgbClr val="FF0000"/>
                </a:solidFill>
                <a:latin typeface="Arial" charset="0"/>
              </a:rPr>
              <a:t>OVC</a:t>
            </a:r>
            <a:r>
              <a:rPr lang="tr-TR" sz="2000">
                <a:latin typeface="Arial" charset="0"/>
              </a:rPr>
              <a:t>           (</a:t>
            </a:r>
            <a:r>
              <a:rPr lang="tr-TR" sz="1800">
                <a:latin typeface="Arial" charset="0"/>
              </a:rPr>
              <a:t>OVERCAST</a:t>
            </a:r>
            <a:r>
              <a:rPr lang="tr-TR" sz="2000">
                <a:latin typeface="Arial" charset="0"/>
              </a:rPr>
              <a:t>)</a:t>
            </a:r>
          </a:p>
        </p:txBody>
      </p:sp>
      <p:sp>
        <p:nvSpPr>
          <p:cNvPr id="44038" name="Rectangle 6"/>
          <p:cNvSpPr>
            <a:spLocks noChangeArrowheads="1"/>
          </p:cNvSpPr>
          <p:nvPr/>
        </p:nvSpPr>
        <p:spPr bwMode="auto">
          <a:xfrm>
            <a:off x="395288" y="3573463"/>
            <a:ext cx="8424862" cy="915987"/>
          </a:xfrm>
          <a:prstGeom prst="rect">
            <a:avLst/>
          </a:prstGeom>
          <a:noFill/>
          <a:ln w="9525">
            <a:noFill/>
            <a:miter lim="800000"/>
            <a:headEnd/>
            <a:tailEnd/>
          </a:ln>
        </p:spPr>
        <p:txBody>
          <a:bodyPr anchor="ctr">
            <a:spAutoFit/>
          </a:bodyPr>
          <a:lstStyle/>
          <a:p>
            <a:r>
              <a:rPr lang="tr-TR" sz="1800" b="1">
                <a:solidFill>
                  <a:srgbClr val="FF0000"/>
                </a:solidFill>
                <a:latin typeface="Arial" charset="0"/>
              </a:rPr>
              <a:t>NsNsNs </a:t>
            </a:r>
            <a:r>
              <a:rPr lang="tr-TR" sz="1800" b="1">
                <a:latin typeface="Arial" charset="0"/>
              </a:rPr>
              <a:t>Bulut kapalılık miktarı</a:t>
            </a:r>
            <a:r>
              <a:rPr lang="tr-TR" sz="1800">
                <a:latin typeface="Arial" charset="0"/>
              </a:rPr>
              <a:t>; FEW, SCT, BKN, OVC kısaltmalarından uygun olanı kullanılır ve bunu takiben boşluk bırakılmaksızın bulut tabakasının taban yüksekliği (hshshs) rapor edilir.</a:t>
            </a:r>
          </a:p>
        </p:txBody>
      </p:sp>
      <p:sp>
        <p:nvSpPr>
          <p:cNvPr id="44039" name="Rectangle 7"/>
          <p:cNvSpPr>
            <a:spLocks noChangeArrowheads="1"/>
          </p:cNvSpPr>
          <p:nvPr/>
        </p:nvSpPr>
        <p:spPr bwMode="auto">
          <a:xfrm>
            <a:off x="395288" y="4725988"/>
            <a:ext cx="8569325" cy="1770062"/>
          </a:xfrm>
          <a:prstGeom prst="rect">
            <a:avLst/>
          </a:prstGeom>
          <a:noFill/>
          <a:ln w="9525">
            <a:noFill/>
            <a:miter lim="800000"/>
            <a:headEnd/>
            <a:tailEnd/>
          </a:ln>
        </p:spPr>
        <p:txBody>
          <a:bodyPr anchor="ctr">
            <a:spAutoFit/>
          </a:bodyPr>
          <a:lstStyle/>
          <a:p>
            <a:r>
              <a:rPr lang="tr-TR" sz="2000" b="1">
                <a:solidFill>
                  <a:srgbClr val="FF0000"/>
                </a:solidFill>
                <a:latin typeface="Arial" charset="0"/>
              </a:rPr>
              <a:t>hshshs</a:t>
            </a:r>
            <a:r>
              <a:rPr lang="tr-TR" sz="1800">
                <a:latin typeface="Arial" charset="0"/>
              </a:rPr>
              <a:t> </a:t>
            </a:r>
            <a:r>
              <a:rPr lang="tr-TR" sz="1800" b="1">
                <a:latin typeface="Arial" charset="0"/>
              </a:rPr>
              <a:t>Bulut Yüksekliği;</a:t>
            </a:r>
            <a:r>
              <a:rPr lang="tr-TR" sz="1800">
                <a:latin typeface="Arial" charset="0"/>
              </a:rPr>
              <a:t> 10.000 feete kadar 100’er feet aralıklarla</a:t>
            </a:r>
          </a:p>
          <a:p>
            <a:r>
              <a:rPr lang="tr-TR" sz="1800">
                <a:latin typeface="Arial" charset="0"/>
              </a:rPr>
              <a:t>10.000 feetin üzerinde ise 1000’er feet aralıklarla rapor edilir.</a:t>
            </a:r>
          </a:p>
          <a:p>
            <a:endParaRPr lang="tr-TR" sz="1800">
              <a:latin typeface="Arial" charset="0"/>
            </a:endParaRPr>
          </a:p>
          <a:p>
            <a:r>
              <a:rPr lang="tr-TR" sz="1800">
                <a:latin typeface="Arial" charset="0"/>
              </a:rPr>
              <a:t>Ölçülen değer, kullanılmakta olan raporlama skalasının arasında bir değerde ise, bu değer raporlama skalasının en yakın bir alt değerine indirilerek rapor edilir. </a:t>
            </a:r>
          </a:p>
          <a:p>
            <a:r>
              <a:rPr lang="tr-TR" sz="1800">
                <a:latin typeface="Arial" charset="0"/>
              </a:rPr>
              <a:t>Örneğin; 3/8 kapalılığa sahip 870 feetteki bir bulut “SCT008” şeklinde rapor edilir.</a:t>
            </a:r>
          </a:p>
        </p:txBody>
      </p:sp>
      <p:pic>
        <p:nvPicPr>
          <p:cNvPr id="8"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981075"/>
            <a:ext cx="8229600" cy="5832475"/>
          </a:xfrm>
        </p:spPr>
        <p:txBody>
          <a:bodyPr/>
          <a:lstStyle/>
          <a:p>
            <a:pPr eaLnBrk="1" hangingPunct="1">
              <a:lnSpc>
                <a:spcPct val="80000"/>
              </a:lnSpc>
            </a:pPr>
            <a:r>
              <a:rPr lang="tr-TR" sz="2000" smtClean="0"/>
              <a:t>Bulut grubu, farklı bulut tabakası veya kütlesini raporlamak için tekrarlanabilir. Önemli konvektif bulutlar hariç bulut grubunun sayısı üçü geçemez.</a:t>
            </a:r>
          </a:p>
          <a:p>
            <a:pPr eaLnBrk="1" hangingPunct="1">
              <a:lnSpc>
                <a:spcPct val="80000"/>
              </a:lnSpc>
            </a:pPr>
            <a:endParaRPr lang="tr-TR" sz="2000" smtClean="0"/>
          </a:p>
          <a:p>
            <a:pPr eaLnBrk="1" hangingPunct="1">
              <a:lnSpc>
                <a:spcPct val="80000"/>
              </a:lnSpc>
            </a:pPr>
            <a:r>
              <a:rPr lang="tr-TR" sz="2000" smtClean="0">
                <a:solidFill>
                  <a:schemeClr val="accent2"/>
                </a:solidFill>
              </a:rPr>
              <a:t>Önemli konvektif bulutlar, Cumulonimbus (CB) ve dikine gelişme gösteren Cumulus Congestus (TCU)’dur. </a:t>
            </a:r>
          </a:p>
          <a:p>
            <a:pPr eaLnBrk="1" hangingPunct="1">
              <a:lnSpc>
                <a:spcPct val="80000"/>
              </a:lnSpc>
            </a:pPr>
            <a:endParaRPr lang="tr-TR" sz="2000" b="1" smtClean="0">
              <a:solidFill>
                <a:schemeClr val="accent2"/>
              </a:solidFill>
            </a:endParaRPr>
          </a:p>
          <a:p>
            <a:pPr eaLnBrk="1" hangingPunct="1">
              <a:lnSpc>
                <a:spcPct val="80000"/>
              </a:lnSpc>
            </a:pPr>
            <a:r>
              <a:rPr lang="tr-TR" sz="2000" smtClean="0"/>
              <a:t>Önemli konvektif bulutlar (CB ve TCU) rasat edildiğinde, bulut taban yüksekliğinden sonra boşluk bırakılmaksızın bulut grubuna CB veya TCU kısaltmaları ilave edilmek suretiyle raporlanırlar. </a:t>
            </a:r>
          </a:p>
          <a:p>
            <a:pPr eaLnBrk="1" hangingPunct="1">
              <a:lnSpc>
                <a:spcPct val="80000"/>
              </a:lnSpc>
              <a:buFontTx/>
              <a:buNone/>
            </a:pPr>
            <a:endParaRPr lang="tr-TR" sz="2000" smtClean="0"/>
          </a:p>
          <a:p>
            <a:pPr eaLnBrk="1" hangingPunct="1">
              <a:lnSpc>
                <a:spcPct val="80000"/>
              </a:lnSpc>
            </a:pPr>
            <a:r>
              <a:rPr lang="tr-TR" sz="2000" b="1" smtClean="0"/>
              <a:t>Örneğin;</a:t>
            </a:r>
            <a:r>
              <a:rPr lang="tr-TR" sz="2000" smtClean="0"/>
              <a:t> 4/8 Cumulus Congestus 3200 fette rasat edilmiş ise, bu bulut grubu  “SCT032TCU”  şeklinde rapor edilecektir.</a:t>
            </a:r>
          </a:p>
          <a:p>
            <a:pPr eaLnBrk="1" hangingPunct="1">
              <a:lnSpc>
                <a:spcPct val="80000"/>
              </a:lnSpc>
              <a:buFontTx/>
              <a:buNone/>
            </a:pPr>
            <a:endParaRPr lang="tr-TR" sz="2000" smtClean="0"/>
          </a:p>
          <a:p>
            <a:pPr eaLnBrk="1" hangingPunct="1">
              <a:lnSpc>
                <a:spcPct val="80000"/>
              </a:lnSpc>
            </a:pPr>
            <a:r>
              <a:rPr lang="tr-TR" sz="2000" smtClean="0">
                <a:solidFill>
                  <a:schemeClr val="accent2"/>
                </a:solidFill>
              </a:rPr>
              <a:t>Her bulut tabakası içindeki Cumulonimbus (CB) ve tepe yapmış Cumulus (TCU) bulutları, genel bulut tabanıyla kompoze ise, bulut tipi yalnızca Cumulonimbus (CB) olarak ve kapalılığı da CB ve TCU kapalılıklarının toplam kapalılığı olarak rapor edilir.</a:t>
            </a:r>
          </a:p>
          <a:p>
            <a:pPr eaLnBrk="1" hangingPunct="1">
              <a:lnSpc>
                <a:spcPct val="80000"/>
              </a:lnSpc>
            </a:pPr>
            <a:endParaRPr lang="tr-TR" sz="2000" smtClean="0">
              <a:solidFill>
                <a:schemeClr val="accent2"/>
              </a:solidFill>
            </a:endParaRPr>
          </a:p>
          <a:p>
            <a:pPr eaLnBrk="1" hangingPunct="1">
              <a:lnSpc>
                <a:spcPct val="80000"/>
              </a:lnSpc>
            </a:pPr>
            <a:r>
              <a:rPr lang="tr-TR" sz="2000" b="1" smtClean="0"/>
              <a:t>Örneğin;</a:t>
            </a:r>
            <a:r>
              <a:rPr lang="tr-TR" sz="2000" smtClean="0"/>
              <a:t> 2/8 CB 2800 feet ve 3/8 TCU 2800 fette rasat edilmiş ise, bulut grubu  “BKN028CB”  şeklinde rapor edilecektir.</a:t>
            </a:r>
          </a:p>
        </p:txBody>
      </p:sp>
      <p:sp>
        <p:nvSpPr>
          <p:cNvPr id="45059" name="Rectangle 3"/>
          <p:cNvSpPr>
            <a:spLocks noGrp="1" noChangeArrowheads="1"/>
          </p:cNvSpPr>
          <p:nvPr>
            <p:ph type="title"/>
          </p:nvPr>
        </p:nvSpPr>
        <p:spPr>
          <a:xfrm>
            <a:off x="685800" y="260350"/>
            <a:ext cx="7772400" cy="417513"/>
          </a:xfrm>
          <a:noFill/>
        </p:spPr>
        <p:txBody>
          <a:bodyPr/>
          <a:lstStyle/>
          <a:p>
            <a:pPr eaLnBrk="1" hangingPunct="1"/>
            <a:r>
              <a:rPr lang="tr-TR" sz="2000" b="1" smtClean="0">
                <a:solidFill>
                  <a:srgbClr val="0000FF"/>
                </a:solidFill>
              </a:rPr>
              <a:t>BULUT BİLGİLERİ</a:t>
            </a:r>
            <a:r>
              <a:rPr lang="tr-TR" smtClean="0"/>
              <a:t> </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60350"/>
            <a:ext cx="7772400" cy="561975"/>
          </a:xfrm>
        </p:spPr>
        <p:txBody>
          <a:bodyPr/>
          <a:lstStyle/>
          <a:p>
            <a:pPr eaLnBrk="1" hangingPunct="1"/>
            <a:r>
              <a:rPr lang="tr-TR" sz="2800" b="1" smtClean="0">
                <a:solidFill>
                  <a:srgbClr val="0000FF"/>
                </a:solidFill>
              </a:rPr>
              <a:t>1 – </a:t>
            </a:r>
            <a:r>
              <a:rPr lang="tr-TR" sz="2800" b="1" i="1" u="sng" smtClean="0">
                <a:solidFill>
                  <a:srgbClr val="0000FF"/>
                </a:solidFill>
              </a:rPr>
              <a:t>3</a:t>
            </a:r>
            <a:r>
              <a:rPr lang="tr-TR" sz="2800" b="1" smtClean="0">
                <a:solidFill>
                  <a:srgbClr val="0000FF"/>
                </a:solidFill>
              </a:rPr>
              <a:t> – 5  KURALI</a:t>
            </a:r>
          </a:p>
        </p:txBody>
      </p:sp>
      <p:graphicFrame>
        <p:nvGraphicFramePr>
          <p:cNvPr id="235523" name="Group 3"/>
          <p:cNvGraphicFramePr>
            <a:graphicFrameLocks noGrp="1"/>
          </p:cNvGraphicFramePr>
          <p:nvPr>
            <p:ph idx="1"/>
          </p:nvPr>
        </p:nvGraphicFramePr>
        <p:xfrm>
          <a:off x="179388" y="981075"/>
          <a:ext cx="8785225" cy="5832477"/>
        </p:xfrm>
        <a:graphic>
          <a:graphicData uri="http://schemas.openxmlformats.org/drawingml/2006/table">
            <a:tbl>
              <a:tblPr/>
              <a:tblGrid>
                <a:gridCol w="2447925"/>
                <a:gridCol w="6337300"/>
              </a:tblGrid>
              <a:tr h="152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Birinci Grup</a:t>
                      </a:r>
                      <a:r>
                        <a:rPr kumimoji="0" lang="tr-TR" sz="16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rPr>
                        <a:t>Kapalılık miktarına bakılmaksızın (minimum kapalılık 1/8) taban yüksekliği en düşük olan bulut tabakası/kütlesi, FEW, SCT, BKN veya OVC kısaltma terimlerinden uygun olan biri kullanılarak rapor edilir.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 İkinci Grup</a:t>
                      </a:r>
                      <a:r>
                        <a:rPr kumimoji="0" lang="tr-TR" sz="16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rPr>
                        <a:t>Müteakip seviyelerde kapalılık miktarı en az 3/8 olan bulut kütlesinin/tabakasının kapalılık miktarı SCT, BKN veya OVC kısaltma terimlerinden uygun olan biri kullanılarak rapor edilir.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Üçüncü Grup</a:t>
                      </a:r>
                      <a:r>
                        <a:rPr kumimoji="0" lang="tr-TR" sz="16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rPr>
                        <a:t>Müteakip seviyelerde kapalılık miktarı en az 5/8 olan bulut kütlesinin/tabakasının kapalılık miktarı BKN veya OVC kısaltma terimlerinden uygun olan biri kullanılarak rapor edilir.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İlave Grup</a:t>
                      </a:r>
                      <a:r>
                        <a:rPr kumimoji="0" lang="tr-TR" sz="16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Times New Roman" pitchFamily="18" charset="0"/>
                        </a:rPr>
                        <a:t>Yukarıda belirtilen üç gruptan birinde rapor edilemeyen konvektif bulutlar (CB ve TCU) rasat edilmiş ise, dördüncü bulut grubu olarak yüksekliğine uygun bir yerde rapor edilir.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1" descr="CLOUD HEIGHTS"/>
          <p:cNvPicPr>
            <a:picLocks noChangeAspect="1" noChangeArrowheads="1"/>
          </p:cNvPicPr>
          <p:nvPr/>
        </p:nvPicPr>
        <p:blipFill>
          <a:blip r:embed="rId4" cstate="print"/>
          <a:srcRect/>
          <a:stretch>
            <a:fillRect/>
          </a:stretch>
        </p:blipFill>
        <p:spPr bwMode="auto">
          <a:xfrm>
            <a:off x="0" y="908050"/>
            <a:ext cx="9144000" cy="5949950"/>
          </a:xfrm>
          <a:prstGeom prst="rect">
            <a:avLst/>
          </a:prstGeom>
          <a:noFill/>
          <a:ln w="9525">
            <a:noFill/>
            <a:miter lim="800000"/>
            <a:headEnd/>
            <a:tailEnd/>
          </a:ln>
        </p:spPr>
      </p:pic>
      <p:sp>
        <p:nvSpPr>
          <p:cNvPr id="47107" name="Text Box 3"/>
          <p:cNvSpPr txBox="1">
            <a:spLocks noChangeArrowheads="1"/>
          </p:cNvSpPr>
          <p:nvPr/>
        </p:nvSpPr>
        <p:spPr bwMode="auto">
          <a:xfrm>
            <a:off x="3905250" y="5038725"/>
            <a:ext cx="1235075" cy="617538"/>
          </a:xfrm>
          <a:prstGeom prst="rect">
            <a:avLst/>
          </a:prstGeom>
          <a:noFill/>
          <a:ln w="38100">
            <a:noFill/>
            <a:miter lim="800000"/>
            <a:headEnd/>
            <a:tailEnd/>
          </a:ln>
        </p:spPr>
        <p:txBody>
          <a:bodyPr wrap="none">
            <a:spAutoFit/>
          </a:bodyPr>
          <a:lstStyle/>
          <a:p>
            <a:pPr algn="ctr">
              <a:lnSpc>
                <a:spcPct val="70000"/>
              </a:lnSpc>
            </a:pPr>
            <a:r>
              <a:rPr lang="tr-TR">
                <a:solidFill>
                  <a:schemeClr val="bg1"/>
                </a:solidFill>
              </a:rPr>
              <a:t>Gözlem </a:t>
            </a:r>
          </a:p>
          <a:p>
            <a:pPr algn="ctr">
              <a:lnSpc>
                <a:spcPct val="70000"/>
              </a:lnSpc>
            </a:pPr>
            <a:r>
              <a:rPr lang="tr-TR">
                <a:solidFill>
                  <a:schemeClr val="bg1"/>
                </a:solidFill>
              </a:rPr>
              <a:t>Noktası</a:t>
            </a:r>
            <a:endParaRPr lang="en-US">
              <a:solidFill>
                <a:schemeClr val="bg1"/>
              </a:solidFill>
            </a:endParaRPr>
          </a:p>
        </p:txBody>
      </p:sp>
      <p:sp>
        <p:nvSpPr>
          <p:cNvPr id="47108" name="Text Box 4"/>
          <p:cNvSpPr txBox="1">
            <a:spLocks noChangeArrowheads="1"/>
          </p:cNvSpPr>
          <p:nvPr/>
        </p:nvSpPr>
        <p:spPr bwMode="auto">
          <a:xfrm>
            <a:off x="5794375" y="4941888"/>
            <a:ext cx="977900" cy="519112"/>
          </a:xfrm>
          <a:prstGeom prst="rect">
            <a:avLst/>
          </a:prstGeom>
          <a:noFill/>
          <a:ln w="38100">
            <a:noFill/>
            <a:miter lim="800000"/>
            <a:headEnd/>
            <a:tailEnd/>
          </a:ln>
        </p:spPr>
        <p:txBody>
          <a:bodyPr wrap="none">
            <a:spAutoFit/>
          </a:bodyPr>
          <a:lstStyle/>
          <a:p>
            <a:r>
              <a:rPr lang="en-US">
                <a:solidFill>
                  <a:schemeClr val="bg1"/>
                </a:solidFill>
              </a:rPr>
              <a:t>1000</a:t>
            </a:r>
          </a:p>
        </p:txBody>
      </p:sp>
      <p:sp>
        <p:nvSpPr>
          <p:cNvPr id="47109" name="Text Box 5"/>
          <p:cNvSpPr txBox="1">
            <a:spLocks noChangeArrowheads="1"/>
          </p:cNvSpPr>
          <p:nvPr/>
        </p:nvSpPr>
        <p:spPr bwMode="auto">
          <a:xfrm>
            <a:off x="2422525" y="4960938"/>
            <a:ext cx="977900" cy="519112"/>
          </a:xfrm>
          <a:prstGeom prst="rect">
            <a:avLst/>
          </a:prstGeom>
          <a:noFill/>
          <a:ln w="38100">
            <a:noFill/>
            <a:miter lim="800000"/>
            <a:headEnd/>
            <a:tailEnd/>
          </a:ln>
        </p:spPr>
        <p:txBody>
          <a:bodyPr wrap="none">
            <a:spAutoFit/>
          </a:bodyPr>
          <a:lstStyle/>
          <a:p>
            <a:r>
              <a:rPr lang="en-US">
                <a:solidFill>
                  <a:schemeClr val="bg1"/>
                </a:solidFill>
              </a:rPr>
              <a:t>1000</a:t>
            </a:r>
          </a:p>
        </p:txBody>
      </p:sp>
      <p:sp>
        <p:nvSpPr>
          <p:cNvPr id="47110" name="Text Box 6"/>
          <p:cNvSpPr txBox="1">
            <a:spLocks noChangeArrowheads="1"/>
          </p:cNvSpPr>
          <p:nvPr/>
        </p:nvSpPr>
        <p:spPr bwMode="auto">
          <a:xfrm>
            <a:off x="7108825" y="4960938"/>
            <a:ext cx="977900" cy="519112"/>
          </a:xfrm>
          <a:prstGeom prst="rect">
            <a:avLst/>
          </a:prstGeom>
          <a:noFill/>
          <a:ln w="38100">
            <a:noFill/>
            <a:miter lim="800000"/>
            <a:headEnd/>
            <a:tailEnd/>
          </a:ln>
        </p:spPr>
        <p:txBody>
          <a:bodyPr wrap="none">
            <a:spAutoFit/>
          </a:bodyPr>
          <a:lstStyle/>
          <a:p>
            <a:r>
              <a:rPr lang="en-US">
                <a:solidFill>
                  <a:schemeClr val="bg1"/>
                </a:solidFill>
              </a:rPr>
              <a:t>2000</a:t>
            </a:r>
          </a:p>
        </p:txBody>
      </p:sp>
      <p:sp>
        <p:nvSpPr>
          <p:cNvPr id="47111" name="Text Box 7"/>
          <p:cNvSpPr txBox="1">
            <a:spLocks noChangeArrowheads="1"/>
          </p:cNvSpPr>
          <p:nvPr/>
        </p:nvSpPr>
        <p:spPr bwMode="auto">
          <a:xfrm>
            <a:off x="1146175" y="4960938"/>
            <a:ext cx="977900" cy="519112"/>
          </a:xfrm>
          <a:prstGeom prst="rect">
            <a:avLst/>
          </a:prstGeom>
          <a:noFill/>
          <a:ln w="38100">
            <a:noFill/>
            <a:miter lim="800000"/>
            <a:headEnd/>
            <a:tailEnd/>
          </a:ln>
        </p:spPr>
        <p:txBody>
          <a:bodyPr wrap="none">
            <a:spAutoFit/>
          </a:bodyPr>
          <a:lstStyle/>
          <a:p>
            <a:r>
              <a:rPr lang="en-US">
                <a:solidFill>
                  <a:schemeClr val="bg1"/>
                </a:solidFill>
              </a:rPr>
              <a:t>2000</a:t>
            </a:r>
          </a:p>
        </p:txBody>
      </p:sp>
      <p:sp>
        <p:nvSpPr>
          <p:cNvPr id="47112" name="Text Box 8"/>
          <p:cNvSpPr txBox="1">
            <a:spLocks noChangeArrowheads="1"/>
          </p:cNvSpPr>
          <p:nvPr/>
        </p:nvSpPr>
        <p:spPr bwMode="auto">
          <a:xfrm>
            <a:off x="19050" y="4960938"/>
            <a:ext cx="977900" cy="519112"/>
          </a:xfrm>
          <a:prstGeom prst="rect">
            <a:avLst/>
          </a:prstGeom>
          <a:noFill/>
          <a:ln w="38100">
            <a:noFill/>
            <a:miter lim="800000"/>
            <a:headEnd/>
            <a:tailEnd/>
          </a:ln>
        </p:spPr>
        <p:txBody>
          <a:bodyPr wrap="none">
            <a:spAutoFit/>
          </a:bodyPr>
          <a:lstStyle/>
          <a:p>
            <a:r>
              <a:rPr lang="en-US">
                <a:solidFill>
                  <a:schemeClr val="bg1"/>
                </a:solidFill>
              </a:rPr>
              <a:t>3000</a:t>
            </a:r>
          </a:p>
        </p:txBody>
      </p:sp>
      <p:sp>
        <p:nvSpPr>
          <p:cNvPr id="47113" name="Text Box 9"/>
          <p:cNvSpPr txBox="1">
            <a:spLocks noChangeArrowheads="1"/>
          </p:cNvSpPr>
          <p:nvPr/>
        </p:nvSpPr>
        <p:spPr bwMode="auto">
          <a:xfrm>
            <a:off x="8242300" y="4941888"/>
            <a:ext cx="977900" cy="519112"/>
          </a:xfrm>
          <a:prstGeom prst="rect">
            <a:avLst/>
          </a:prstGeom>
          <a:noFill/>
          <a:ln w="38100">
            <a:noFill/>
            <a:miter lim="800000"/>
            <a:headEnd/>
            <a:tailEnd/>
          </a:ln>
        </p:spPr>
        <p:txBody>
          <a:bodyPr wrap="none">
            <a:spAutoFit/>
          </a:bodyPr>
          <a:lstStyle/>
          <a:p>
            <a:r>
              <a:rPr lang="en-US">
                <a:solidFill>
                  <a:schemeClr val="bg1"/>
                </a:solidFill>
              </a:rPr>
              <a:t>3000</a:t>
            </a:r>
          </a:p>
        </p:txBody>
      </p:sp>
      <p:sp>
        <p:nvSpPr>
          <p:cNvPr id="366604" name="Text Box 12"/>
          <p:cNvSpPr txBox="1">
            <a:spLocks noChangeArrowheads="1"/>
          </p:cNvSpPr>
          <p:nvPr/>
        </p:nvSpPr>
        <p:spPr bwMode="auto">
          <a:xfrm>
            <a:off x="1668463" y="5927725"/>
            <a:ext cx="1568450" cy="519113"/>
          </a:xfrm>
          <a:prstGeom prst="rect">
            <a:avLst/>
          </a:prstGeom>
          <a:noFill/>
          <a:ln w="38100">
            <a:noFill/>
            <a:miter lim="800000"/>
            <a:headEnd/>
            <a:tailEnd/>
          </a:ln>
        </p:spPr>
        <p:txBody>
          <a:bodyPr wrap="none">
            <a:spAutoFit/>
          </a:bodyPr>
          <a:lstStyle/>
          <a:p>
            <a:r>
              <a:rPr lang="en-US"/>
              <a:t>FEW010</a:t>
            </a:r>
          </a:p>
        </p:txBody>
      </p:sp>
      <p:sp>
        <p:nvSpPr>
          <p:cNvPr id="366605" name="Text Box 13"/>
          <p:cNvSpPr txBox="1">
            <a:spLocks noChangeArrowheads="1"/>
          </p:cNvSpPr>
          <p:nvPr/>
        </p:nvSpPr>
        <p:spPr bwMode="auto">
          <a:xfrm>
            <a:off x="3571875" y="5926138"/>
            <a:ext cx="1490663" cy="519112"/>
          </a:xfrm>
          <a:prstGeom prst="rect">
            <a:avLst/>
          </a:prstGeom>
          <a:noFill/>
          <a:ln w="38100">
            <a:noFill/>
            <a:miter lim="800000"/>
            <a:headEnd/>
            <a:tailEnd/>
          </a:ln>
        </p:spPr>
        <p:txBody>
          <a:bodyPr wrap="none">
            <a:spAutoFit/>
          </a:bodyPr>
          <a:lstStyle/>
          <a:p>
            <a:r>
              <a:rPr lang="en-US"/>
              <a:t>SCT020</a:t>
            </a:r>
          </a:p>
        </p:txBody>
      </p:sp>
      <p:sp>
        <p:nvSpPr>
          <p:cNvPr id="366606" name="Text Box 14"/>
          <p:cNvSpPr txBox="1">
            <a:spLocks noChangeArrowheads="1"/>
          </p:cNvSpPr>
          <p:nvPr/>
        </p:nvSpPr>
        <p:spPr bwMode="auto">
          <a:xfrm>
            <a:off x="5594350" y="5927725"/>
            <a:ext cx="1550988" cy="519113"/>
          </a:xfrm>
          <a:prstGeom prst="rect">
            <a:avLst/>
          </a:prstGeom>
          <a:noFill/>
          <a:ln w="38100">
            <a:noFill/>
            <a:miter lim="800000"/>
            <a:headEnd/>
            <a:tailEnd/>
          </a:ln>
        </p:spPr>
        <p:txBody>
          <a:bodyPr wrap="none">
            <a:spAutoFit/>
          </a:bodyPr>
          <a:lstStyle/>
          <a:p>
            <a:r>
              <a:rPr lang="en-US"/>
              <a:t>BKN030</a:t>
            </a:r>
          </a:p>
        </p:txBody>
      </p:sp>
      <p:pic>
        <p:nvPicPr>
          <p:cNvPr id="13" name="Picture 9" descr="beyazz-amblemimiz"/>
          <p:cNvPicPr>
            <a:picLocks noChangeAspect="1" noChangeArrowheads="1"/>
          </p:cNvPicPr>
          <p:nvPr/>
        </p:nvPicPr>
        <p:blipFill>
          <a:blip r:embed="rId5"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6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6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6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utoUpdateAnimBg="0"/>
      <p:bldP spid="366605" grpId="0" autoUpdateAnimBg="0"/>
      <p:bldP spid="36660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2" descr="CLOUD HEIGHTS2"/>
          <p:cNvPicPr>
            <a:picLocks noChangeAspect="1" noChangeArrowheads="1"/>
          </p:cNvPicPr>
          <p:nvPr/>
        </p:nvPicPr>
        <p:blipFill>
          <a:blip r:embed="rId4" cstate="print"/>
          <a:srcRect/>
          <a:stretch>
            <a:fillRect/>
          </a:stretch>
        </p:blipFill>
        <p:spPr bwMode="auto">
          <a:xfrm>
            <a:off x="0" y="889000"/>
            <a:ext cx="9144000" cy="5969000"/>
          </a:xfrm>
          <a:prstGeom prst="rect">
            <a:avLst/>
          </a:prstGeom>
          <a:noFill/>
          <a:ln w="9525">
            <a:noFill/>
            <a:miter lim="800000"/>
            <a:headEnd/>
            <a:tailEnd/>
          </a:ln>
        </p:spPr>
      </p:pic>
      <p:sp>
        <p:nvSpPr>
          <p:cNvPr id="48131" name="Text Box 4"/>
          <p:cNvSpPr txBox="1">
            <a:spLocks noChangeArrowheads="1"/>
          </p:cNvSpPr>
          <p:nvPr/>
        </p:nvSpPr>
        <p:spPr bwMode="auto">
          <a:xfrm>
            <a:off x="3924300" y="5038725"/>
            <a:ext cx="1158875" cy="617538"/>
          </a:xfrm>
          <a:prstGeom prst="rect">
            <a:avLst/>
          </a:prstGeom>
          <a:noFill/>
          <a:ln w="38100">
            <a:noFill/>
            <a:miter lim="800000"/>
            <a:headEnd/>
            <a:tailEnd/>
          </a:ln>
        </p:spPr>
        <p:txBody>
          <a:bodyPr wrap="none">
            <a:spAutoFit/>
          </a:bodyPr>
          <a:lstStyle/>
          <a:p>
            <a:pPr algn="ctr">
              <a:lnSpc>
                <a:spcPct val="70000"/>
              </a:lnSpc>
            </a:pPr>
            <a:r>
              <a:rPr lang="tr-TR">
                <a:solidFill>
                  <a:schemeClr val="bg1"/>
                </a:solidFill>
              </a:rPr>
              <a:t>Gözlem</a:t>
            </a:r>
          </a:p>
          <a:p>
            <a:pPr algn="ctr">
              <a:lnSpc>
                <a:spcPct val="70000"/>
              </a:lnSpc>
            </a:pPr>
            <a:r>
              <a:rPr lang="tr-TR">
                <a:solidFill>
                  <a:schemeClr val="bg1"/>
                </a:solidFill>
              </a:rPr>
              <a:t>Noktası</a:t>
            </a:r>
            <a:endParaRPr lang="en-US">
              <a:solidFill>
                <a:schemeClr val="bg1"/>
              </a:solidFill>
            </a:endParaRPr>
          </a:p>
        </p:txBody>
      </p:sp>
      <p:sp>
        <p:nvSpPr>
          <p:cNvPr id="48132" name="Text Box 5"/>
          <p:cNvSpPr txBox="1">
            <a:spLocks noChangeArrowheads="1"/>
          </p:cNvSpPr>
          <p:nvPr/>
        </p:nvSpPr>
        <p:spPr bwMode="auto">
          <a:xfrm>
            <a:off x="5775325" y="4941888"/>
            <a:ext cx="977900" cy="519112"/>
          </a:xfrm>
          <a:prstGeom prst="rect">
            <a:avLst/>
          </a:prstGeom>
          <a:noFill/>
          <a:ln w="38100">
            <a:noFill/>
            <a:miter lim="800000"/>
            <a:headEnd/>
            <a:tailEnd/>
          </a:ln>
        </p:spPr>
        <p:txBody>
          <a:bodyPr wrap="none">
            <a:spAutoFit/>
          </a:bodyPr>
          <a:lstStyle/>
          <a:p>
            <a:r>
              <a:rPr lang="en-US">
                <a:solidFill>
                  <a:schemeClr val="bg1"/>
                </a:solidFill>
              </a:rPr>
              <a:t>1000</a:t>
            </a:r>
          </a:p>
        </p:txBody>
      </p:sp>
      <p:sp>
        <p:nvSpPr>
          <p:cNvPr id="48133" name="Text Box 6"/>
          <p:cNvSpPr txBox="1">
            <a:spLocks noChangeArrowheads="1"/>
          </p:cNvSpPr>
          <p:nvPr/>
        </p:nvSpPr>
        <p:spPr bwMode="auto">
          <a:xfrm>
            <a:off x="2403475" y="4960938"/>
            <a:ext cx="977900" cy="519112"/>
          </a:xfrm>
          <a:prstGeom prst="rect">
            <a:avLst/>
          </a:prstGeom>
          <a:noFill/>
          <a:ln w="38100">
            <a:noFill/>
            <a:miter lim="800000"/>
            <a:headEnd/>
            <a:tailEnd/>
          </a:ln>
        </p:spPr>
        <p:txBody>
          <a:bodyPr wrap="none">
            <a:spAutoFit/>
          </a:bodyPr>
          <a:lstStyle/>
          <a:p>
            <a:r>
              <a:rPr lang="en-US">
                <a:solidFill>
                  <a:schemeClr val="bg1"/>
                </a:solidFill>
              </a:rPr>
              <a:t>1000</a:t>
            </a:r>
          </a:p>
        </p:txBody>
      </p:sp>
      <p:sp>
        <p:nvSpPr>
          <p:cNvPr id="48134" name="Text Box 7"/>
          <p:cNvSpPr txBox="1">
            <a:spLocks noChangeArrowheads="1"/>
          </p:cNvSpPr>
          <p:nvPr/>
        </p:nvSpPr>
        <p:spPr bwMode="auto">
          <a:xfrm>
            <a:off x="7089775" y="4960938"/>
            <a:ext cx="977900" cy="519112"/>
          </a:xfrm>
          <a:prstGeom prst="rect">
            <a:avLst/>
          </a:prstGeom>
          <a:noFill/>
          <a:ln w="38100">
            <a:noFill/>
            <a:miter lim="800000"/>
            <a:headEnd/>
            <a:tailEnd/>
          </a:ln>
        </p:spPr>
        <p:txBody>
          <a:bodyPr wrap="none">
            <a:spAutoFit/>
          </a:bodyPr>
          <a:lstStyle/>
          <a:p>
            <a:r>
              <a:rPr lang="en-US">
                <a:solidFill>
                  <a:schemeClr val="bg1"/>
                </a:solidFill>
              </a:rPr>
              <a:t>2000</a:t>
            </a:r>
          </a:p>
        </p:txBody>
      </p:sp>
      <p:sp>
        <p:nvSpPr>
          <p:cNvPr id="48135" name="Text Box 8"/>
          <p:cNvSpPr txBox="1">
            <a:spLocks noChangeArrowheads="1"/>
          </p:cNvSpPr>
          <p:nvPr/>
        </p:nvSpPr>
        <p:spPr bwMode="auto">
          <a:xfrm>
            <a:off x="1127125" y="4960938"/>
            <a:ext cx="977900" cy="519112"/>
          </a:xfrm>
          <a:prstGeom prst="rect">
            <a:avLst/>
          </a:prstGeom>
          <a:noFill/>
          <a:ln w="38100">
            <a:noFill/>
            <a:miter lim="800000"/>
            <a:headEnd/>
            <a:tailEnd/>
          </a:ln>
        </p:spPr>
        <p:txBody>
          <a:bodyPr wrap="none">
            <a:spAutoFit/>
          </a:bodyPr>
          <a:lstStyle/>
          <a:p>
            <a:r>
              <a:rPr lang="en-US">
                <a:solidFill>
                  <a:schemeClr val="bg1"/>
                </a:solidFill>
              </a:rPr>
              <a:t>2000</a:t>
            </a:r>
          </a:p>
        </p:txBody>
      </p:sp>
      <p:sp>
        <p:nvSpPr>
          <p:cNvPr id="48136" name="Text Box 9"/>
          <p:cNvSpPr txBox="1">
            <a:spLocks noChangeArrowheads="1"/>
          </p:cNvSpPr>
          <p:nvPr/>
        </p:nvSpPr>
        <p:spPr bwMode="auto">
          <a:xfrm>
            <a:off x="0" y="4960938"/>
            <a:ext cx="977900" cy="519112"/>
          </a:xfrm>
          <a:prstGeom prst="rect">
            <a:avLst/>
          </a:prstGeom>
          <a:noFill/>
          <a:ln w="38100">
            <a:noFill/>
            <a:miter lim="800000"/>
            <a:headEnd/>
            <a:tailEnd/>
          </a:ln>
        </p:spPr>
        <p:txBody>
          <a:bodyPr wrap="none">
            <a:spAutoFit/>
          </a:bodyPr>
          <a:lstStyle/>
          <a:p>
            <a:r>
              <a:rPr lang="en-US">
                <a:solidFill>
                  <a:schemeClr val="bg1"/>
                </a:solidFill>
              </a:rPr>
              <a:t>3000</a:t>
            </a:r>
          </a:p>
        </p:txBody>
      </p:sp>
      <p:sp>
        <p:nvSpPr>
          <p:cNvPr id="48137" name="Text Box 10"/>
          <p:cNvSpPr txBox="1">
            <a:spLocks noChangeArrowheads="1"/>
          </p:cNvSpPr>
          <p:nvPr/>
        </p:nvSpPr>
        <p:spPr bwMode="auto">
          <a:xfrm>
            <a:off x="8223250" y="4941888"/>
            <a:ext cx="977900" cy="519112"/>
          </a:xfrm>
          <a:prstGeom prst="rect">
            <a:avLst/>
          </a:prstGeom>
          <a:noFill/>
          <a:ln w="38100">
            <a:noFill/>
            <a:miter lim="800000"/>
            <a:headEnd/>
            <a:tailEnd/>
          </a:ln>
        </p:spPr>
        <p:txBody>
          <a:bodyPr wrap="none">
            <a:spAutoFit/>
          </a:bodyPr>
          <a:lstStyle/>
          <a:p>
            <a:r>
              <a:rPr lang="en-US">
                <a:solidFill>
                  <a:schemeClr val="bg1"/>
                </a:solidFill>
              </a:rPr>
              <a:t>3000</a:t>
            </a:r>
          </a:p>
        </p:txBody>
      </p:sp>
      <p:sp>
        <p:nvSpPr>
          <p:cNvPr id="48138" name="Text Box 13"/>
          <p:cNvSpPr txBox="1">
            <a:spLocks noChangeArrowheads="1"/>
          </p:cNvSpPr>
          <p:nvPr/>
        </p:nvSpPr>
        <p:spPr bwMode="auto">
          <a:xfrm>
            <a:off x="9691688" y="8524875"/>
            <a:ext cx="184150" cy="519113"/>
          </a:xfrm>
          <a:prstGeom prst="rect">
            <a:avLst/>
          </a:prstGeom>
          <a:noFill/>
          <a:ln w="38100">
            <a:noFill/>
            <a:miter lim="800000"/>
            <a:headEnd/>
            <a:tailEnd/>
          </a:ln>
        </p:spPr>
        <p:txBody>
          <a:bodyPr wrap="none">
            <a:spAutoFit/>
          </a:bodyPr>
          <a:lstStyle/>
          <a:p>
            <a:endParaRPr lang="tr-TR"/>
          </a:p>
        </p:txBody>
      </p:sp>
      <p:sp>
        <p:nvSpPr>
          <p:cNvPr id="370702" name="Text Box 14"/>
          <p:cNvSpPr txBox="1">
            <a:spLocks noChangeArrowheads="1"/>
          </p:cNvSpPr>
          <p:nvPr/>
        </p:nvSpPr>
        <p:spPr bwMode="auto">
          <a:xfrm>
            <a:off x="1581150" y="5984875"/>
            <a:ext cx="1490663" cy="519113"/>
          </a:xfrm>
          <a:prstGeom prst="rect">
            <a:avLst/>
          </a:prstGeom>
          <a:noFill/>
          <a:ln w="38100">
            <a:noFill/>
            <a:miter lim="800000"/>
            <a:headEnd/>
            <a:tailEnd/>
          </a:ln>
        </p:spPr>
        <p:txBody>
          <a:bodyPr wrap="none">
            <a:spAutoFit/>
          </a:bodyPr>
          <a:lstStyle/>
          <a:p>
            <a:r>
              <a:rPr lang="en-US"/>
              <a:t>SCT010</a:t>
            </a:r>
          </a:p>
        </p:txBody>
      </p:sp>
      <p:sp>
        <p:nvSpPr>
          <p:cNvPr id="370703" name="Text Box 15"/>
          <p:cNvSpPr txBox="1">
            <a:spLocks noChangeArrowheads="1"/>
          </p:cNvSpPr>
          <p:nvPr/>
        </p:nvSpPr>
        <p:spPr bwMode="auto">
          <a:xfrm>
            <a:off x="3775075" y="5876925"/>
            <a:ext cx="1490663" cy="519113"/>
          </a:xfrm>
          <a:prstGeom prst="rect">
            <a:avLst/>
          </a:prstGeom>
          <a:noFill/>
          <a:ln w="38100">
            <a:noFill/>
            <a:miter lim="800000"/>
            <a:headEnd/>
            <a:tailEnd/>
          </a:ln>
        </p:spPr>
        <p:txBody>
          <a:bodyPr wrap="none">
            <a:spAutoFit/>
          </a:bodyPr>
          <a:lstStyle/>
          <a:p>
            <a:r>
              <a:rPr lang="en-US"/>
              <a:t>SCT020</a:t>
            </a:r>
          </a:p>
        </p:txBody>
      </p:sp>
      <p:sp>
        <p:nvSpPr>
          <p:cNvPr id="370704" name="Text Box 16"/>
          <p:cNvSpPr txBox="1">
            <a:spLocks noChangeArrowheads="1"/>
          </p:cNvSpPr>
          <p:nvPr/>
        </p:nvSpPr>
        <p:spPr bwMode="auto">
          <a:xfrm>
            <a:off x="5795963" y="5927725"/>
            <a:ext cx="1549400" cy="519113"/>
          </a:xfrm>
          <a:prstGeom prst="rect">
            <a:avLst/>
          </a:prstGeom>
          <a:noFill/>
          <a:ln w="38100">
            <a:noFill/>
            <a:miter lim="800000"/>
            <a:headEnd/>
            <a:tailEnd/>
          </a:ln>
        </p:spPr>
        <p:txBody>
          <a:bodyPr wrap="none">
            <a:spAutoFit/>
          </a:bodyPr>
          <a:lstStyle/>
          <a:p>
            <a:r>
              <a:rPr lang="en-US"/>
              <a:t>OVC030</a:t>
            </a:r>
          </a:p>
        </p:txBody>
      </p:sp>
      <p:pic>
        <p:nvPicPr>
          <p:cNvPr id="14" name="Picture 9" descr="beyazz-amblemimiz"/>
          <p:cNvPicPr>
            <a:picLocks noChangeAspect="1" noChangeArrowheads="1"/>
          </p:cNvPicPr>
          <p:nvPr/>
        </p:nvPicPr>
        <p:blipFill>
          <a:blip r:embed="rId5"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0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07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0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2" grpId="0" autoUpdateAnimBg="0"/>
      <p:bldP spid="370703" grpId="0" autoUpdateAnimBg="0"/>
      <p:bldP spid="37070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1" descr="CLOUD HEIGHTS3"/>
          <p:cNvPicPr>
            <a:picLocks noChangeAspect="1" noChangeArrowheads="1"/>
          </p:cNvPicPr>
          <p:nvPr/>
        </p:nvPicPr>
        <p:blipFill>
          <a:blip r:embed="rId4" cstate="print"/>
          <a:srcRect/>
          <a:stretch>
            <a:fillRect/>
          </a:stretch>
        </p:blipFill>
        <p:spPr bwMode="auto">
          <a:xfrm>
            <a:off x="0" y="908050"/>
            <a:ext cx="9144000" cy="6134100"/>
          </a:xfrm>
          <a:prstGeom prst="rect">
            <a:avLst/>
          </a:prstGeom>
          <a:noFill/>
          <a:ln w="9525">
            <a:noFill/>
            <a:miter lim="800000"/>
            <a:headEnd/>
            <a:tailEnd/>
          </a:ln>
        </p:spPr>
      </p:pic>
      <p:sp>
        <p:nvSpPr>
          <p:cNvPr id="49155" name="Text Box 3"/>
          <p:cNvSpPr txBox="1">
            <a:spLocks noChangeArrowheads="1"/>
          </p:cNvSpPr>
          <p:nvPr/>
        </p:nvSpPr>
        <p:spPr bwMode="auto">
          <a:xfrm>
            <a:off x="3924300" y="5084763"/>
            <a:ext cx="1233488" cy="617537"/>
          </a:xfrm>
          <a:prstGeom prst="rect">
            <a:avLst/>
          </a:prstGeom>
          <a:noFill/>
          <a:ln w="38100">
            <a:noFill/>
            <a:miter lim="800000"/>
            <a:headEnd/>
            <a:tailEnd/>
          </a:ln>
        </p:spPr>
        <p:txBody>
          <a:bodyPr wrap="none">
            <a:spAutoFit/>
          </a:bodyPr>
          <a:lstStyle/>
          <a:p>
            <a:pPr algn="ctr">
              <a:lnSpc>
                <a:spcPct val="70000"/>
              </a:lnSpc>
            </a:pPr>
            <a:r>
              <a:rPr lang="tr-TR">
                <a:solidFill>
                  <a:schemeClr val="bg1"/>
                </a:solidFill>
              </a:rPr>
              <a:t>Gözlem </a:t>
            </a:r>
          </a:p>
          <a:p>
            <a:pPr algn="ctr">
              <a:lnSpc>
                <a:spcPct val="70000"/>
              </a:lnSpc>
            </a:pPr>
            <a:r>
              <a:rPr lang="tr-TR">
                <a:solidFill>
                  <a:schemeClr val="bg1"/>
                </a:solidFill>
              </a:rPr>
              <a:t>Noktası</a:t>
            </a:r>
            <a:endParaRPr lang="en-US">
              <a:solidFill>
                <a:schemeClr val="bg1"/>
              </a:solidFill>
            </a:endParaRPr>
          </a:p>
        </p:txBody>
      </p:sp>
      <p:sp>
        <p:nvSpPr>
          <p:cNvPr id="49156" name="Text Box 4"/>
          <p:cNvSpPr txBox="1">
            <a:spLocks noChangeArrowheads="1"/>
          </p:cNvSpPr>
          <p:nvPr/>
        </p:nvSpPr>
        <p:spPr bwMode="auto">
          <a:xfrm>
            <a:off x="5775325" y="4941888"/>
            <a:ext cx="977900" cy="519112"/>
          </a:xfrm>
          <a:prstGeom prst="rect">
            <a:avLst/>
          </a:prstGeom>
          <a:noFill/>
          <a:ln w="38100">
            <a:noFill/>
            <a:miter lim="800000"/>
            <a:headEnd/>
            <a:tailEnd/>
          </a:ln>
        </p:spPr>
        <p:txBody>
          <a:bodyPr wrap="none">
            <a:spAutoFit/>
          </a:bodyPr>
          <a:lstStyle/>
          <a:p>
            <a:r>
              <a:rPr lang="en-US">
                <a:solidFill>
                  <a:schemeClr val="bg1"/>
                </a:solidFill>
              </a:rPr>
              <a:t>1000</a:t>
            </a:r>
          </a:p>
        </p:txBody>
      </p:sp>
      <p:sp>
        <p:nvSpPr>
          <p:cNvPr id="49157" name="Text Box 5"/>
          <p:cNvSpPr txBox="1">
            <a:spLocks noChangeArrowheads="1"/>
          </p:cNvSpPr>
          <p:nvPr/>
        </p:nvSpPr>
        <p:spPr bwMode="auto">
          <a:xfrm>
            <a:off x="2403475" y="4960938"/>
            <a:ext cx="977900" cy="519112"/>
          </a:xfrm>
          <a:prstGeom prst="rect">
            <a:avLst/>
          </a:prstGeom>
          <a:noFill/>
          <a:ln w="38100">
            <a:noFill/>
            <a:miter lim="800000"/>
            <a:headEnd/>
            <a:tailEnd/>
          </a:ln>
        </p:spPr>
        <p:txBody>
          <a:bodyPr wrap="none">
            <a:spAutoFit/>
          </a:bodyPr>
          <a:lstStyle/>
          <a:p>
            <a:r>
              <a:rPr lang="en-US">
                <a:solidFill>
                  <a:schemeClr val="bg1"/>
                </a:solidFill>
              </a:rPr>
              <a:t>1000</a:t>
            </a:r>
          </a:p>
        </p:txBody>
      </p:sp>
      <p:sp>
        <p:nvSpPr>
          <p:cNvPr id="49158" name="Text Box 6"/>
          <p:cNvSpPr txBox="1">
            <a:spLocks noChangeArrowheads="1"/>
          </p:cNvSpPr>
          <p:nvPr/>
        </p:nvSpPr>
        <p:spPr bwMode="auto">
          <a:xfrm>
            <a:off x="7089775" y="4960938"/>
            <a:ext cx="977900" cy="519112"/>
          </a:xfrm>
          <a:prstGeom prst="rect">
            <a:avLst/>
          </a:prstGeom>
          <a:noFill/>
          <a:ln w="38100">
            <a:noFill/>
            <a:miter lim="800000"/>
            <a:headEnd/>
            <a:tailEnd/>
          </a:ln>
        </p:spPr>
        <p:txBody>
          <a:bodyPr wrap="none">
            <a:spAutoFit/>
          </a:bodyPr>
          <a:lstStyle/>
          <a:p>
            <a:r>
              <a:rPr lang="en-US">
                <a:solidFill>
                  <a:schemeClr val="bg1"/>
                </a:solidFill>
              </a:rPr>
              <a:t>2000</a:t>
            </a:r>
          </a:p>
        </p:txBody>
      </p:sp>
      <p:sp>
        <p:nvSpPr>
          <p:cNvPr id="49159" name="Text Box 7"/>
          <p:cNvSpPr txBox="1">
            <a:spLocks noChangeArrowheads="1"/>
          </p:cNvSpPr>
          <p:nvPr/>
        </p:nvSpPr>
        <p:spPr bwMode="auto">
          <a:xfrm>
            <a:off x="1127125" y="4960938"/>
            <a:ext cx="977900" cy="519112"/>
          </a:xfrm>
          <a:prstGeom prst="rect">
            <a:avLst/>
          </a:prstGeom>
          <a:noFill/>
          <a:ln w="38100">
            <a:noFill/>
            <a:miter lim="800000"/>
            <a:headEnd/>
            <a:tailEnd/>
          </a:ln>
        </p:spPr>
        <p:txBody>
          <a:bodyPr wrap="none">
            <a:spAutoFit/>
          </a:bodyPr>
          <a:lstStyle/>
          <a:p>
            <a:r>
              <a:rPr lang="en-US">
                <a:solidFill>
                  <a:schemeClr val="bg1"/>
                </a:solidFill>
              </a:rPr>
              <a:t>2000</a:t>
            </a:r>
          </a:p>
        </p:txBody>
      </p:sp>
      <p:sp>
        <p:nvSpPr>
          <p:cNvPr id="49160" name="Text Box 8"/>
          <p:cNvSpPr txBox="1">
            <a:spLocks noChangeArrowheads="1"/>
          </p:cNvSpPr>
          <p:nvPr/>
        </p:nvSpPr>
        <p:spPr bwMode="auto">
          <a:xfrm>
            <a:off x="0" y="4960938"/>
            <a:ext cx="977900" cy="519112"/>
          </a:xfrm>
          <a:prstGeom prst="rect">
            <a:avLst/>
          </a:prstGeom>
          <a:noFill/>
          <a:ln w="38100">
            <a:noFill/>
            <a:miter lim="800000"/>
            <a:headEnd/>
            <a:tailEnd/>
          </a:ln>
        </p:spPr>
        <p:txBody>
          <a:bodyPr wrap="none">
            <a:spAutoFit/>
          </a:bodyPr>
          <a:lstStyle/>
          <a:p>
            <a:r>
              <a:rPr lang="en-US">
                <a:solidFill>
                  <a:schemeClr val="bg1"/>
                </a:solidFill>
              </a:rPr>
              <a:t>3000</a:t>
            </a:r>
          </a:p>
        </p:txBody>
      </p:sp>
      <p:sp>
        <p:nvSpPr>
          <p:cNvPr id="49161" name="Text Box 9"/>
          <p:cNvSpPr txBox="1">
            <a:spLocks noChangeArrowheads="1"/>
          </p:cNvSpPr>
          <p:nvPr/>
        </p:nvSpPr>
        <p:spPr bwMode="auto">
          <a:xfrm>
            <a:off x="8223250" y="4941888"/>
            <a:ext cx="977900" cy="519112"/>
          </a:xfrm>
          <a:prstGeom prst="rect">
            <a:avLst/>
          </a:prstGeom>
          <a:noFill/>
          <a:ln w="38100">
            <a:noFill/>
            <a:miter lim="800000"/>
            <a:headEnd/>
            <a:tailEnd/>
          </a:ln>
        </p:spPr>
        <p:txBody>
          <a:bodyPr wrap="none">
            <a:spAutoFit/>
          </a:bodyPr>
          <a:lstStyle/>
          <a:p>
            <a:r>
              <a:rPr lang="en-US">
                <a:solidFill>
                  <a:schemeClr val="bg1"/>
                </a:solidFill>
              </a:rPr>
              <a:t>3000</a:t>
            </a:r>
          </a:p>
        </p:txBody>
      </p:sp>
      <p:sp>
        <p:nvSpPr>
          <p:cNvPr id="371724" name="Text Box 12"/>
          <p:cNvSpPr txBox="1">
            <a:spLocks noChangeArrowheads="1"/>
          </p:cNvSpPr>
          <p:nvPr/>
        </p:nvSpPr>
        <p:spPr bwMode="auto">
          <a:xfrm>
            <a:off x="1870075" y="5956300"/>
            <a:ext cx="1568450" cy="519113"/>
          </a:xfrm>
          <a:prstGeom prst="rect">
            <a:avLst/>
          </a:prstGeom>
          <a:noFill/>
          <a:ln w="38100">
            <a:noFill/>
            <a:miter lim="800000"/>
            <a:headEnd/>
            <a:tailEnd/>
          </a:ln>
        </p:spPr>
        <p:txBody>
          <a:bodyPr wrap="none">
            <a:spAutoFit/>
          </a:bodyPr>
          <a:lstStyle/>
          <a:p>
            <a:r>
              <a:rPr lang="en-US"/>
              <a:t>FEW010</a:t>
            </a:r>
          </a:p>
        </p:txBody>
      </p:sp>
      <p:sp>
        <p:nvSpPr>
          <p:cNvPr id="371725" name="Text Box 13"/>
          <p:cNvSpPr txBox="1">
            <a:spLocks noChangeArrowheads="1"/>
          </p:cNvSpPr>
          <p:nvPr/>
        </p:nvSpPr>
        <p:spPr bwMode="auto">
          <a:xfrm>
            <a:off x="3862388" y="5956300"/>
            <a:ext cx="1550987" cy="519113"/>
          </a:xfrm>
          <a:prstGeom prst="rect">
            <a:avLst/>
          </a:prstGeom>
          <a:noFill/>
          <a:ln w="38100">
            <a:noFill/>
            <a:miter lim="800000"/>
            <a:headEnd/>
            <a:tailEnd/>
          </a:ln>
        </p:spPr>
        <p:txBody>
          <a:bodyPr wrap="none">
            <a:spAutoFit/>
          </a:bodyPr>
          <a:lstStyle/>
          <a:p>
            <a:r>
              <a:rPr lang="en-US"/>
              <a:t>BKN020</a:t>
            </a:r>
          </a:p>
        </p:txBody>
      </p:sp>
      <p:sp>
        <p:nvSpPr>
          <p:cNvPr id="371726" name="Text Box 14"/>
          <p:cNvSpPr txBox="1">
            <a:spLocks noChangeArrowheads="1"/>
          </p:cNvSpPr>
          <p:nvPr/>
        </p:nvSpPr>
        <p:spPr bwMode="auto">
          <a:xfrm>
            <a:off x="6026150" y="5956300"/>
            <a:ext cx="1550988" cy="519113"/>
          </a:xfrm>
          <a:prstGeom prst="rect">
            <a:avLst/>
          </a:prstGeom>
          <a:noFill/>
          <a:ln w="38100">
            <a:noFill/>
            <a:miter lim="800000"/>
            <a:headEnd/>
            <a:tailEnd/>
          </a:ln>
        </p:spPr>
        <p:txBody>
          <a:bodyPr wrap="none">
            <a:spAutoFit/>
          </a:bodyPr>
          <a:lstStyle/>
          <a:p>
            <a:r>
              <a:rPr lang="en-US"/>
              <a:t>BKN030</a:t>
            </a:r>
          </a:p>
        </p:txBody>
      </p:sp>
      <p:pic>
        <p:nvPicPr>
          <p:cNvPr id="13" name="Picture 9" descr="beyazz-amblemimiz"/>
          <p:cNvPicPr>
            <a:picLocks noChangeAspect="1" noChangeArrowheads="1"/>
          </p:cNvPicPr>
          <p:nvPr/>
        </p:nvPicPr>
        <p:blipFill>
          <a:blip r:embed="rId5"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1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1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1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24" grpId="0" autoUpdateAnimBg="0"/>
      <p:bldP spid="371725" grpId="0" autoUpdateAnimBg="0"/>
      <p:bldP spid="37172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0" y="6719888"/>
            <a:ext cx="1789113" cy="274637"/>
          </a:xfrm>
          <a:prstGeom prst="rect">
            <a:avLst/>
          </a:prstGeom>
          <a:noFill/>
          <a:ln w="9525">
            <a:noFill/>
            <a:miter lim="800000"/>
            <a:headEnd/>
            <a:tailEnd/>
          </a:ln>
        </p:spPr>
        <p:txBody>
          <a:bodyPr wrap="none">
            <a:spAutoFit/>
          </a:bodyPr>
          <a:lstStyle/>
          <a:p>
            <a:r>
              <a:rPr lang="en-US" sz="1200">
                <a:solidFill>
                  <a:srgbClr val="FFFFFF"/>
                </a:solidFill>
              </a:rPr>
              <a:t>Property of Lear Siegler</a:t>
            </a:r>
          </a:p>
        </p:txBody>
      </p:sp>
      <p:pic>
        <p:nvPicPr>
          <p:cNvPr id="50179" name="Picture 4" descr="vertical visceiling2"/>
          <p:cNvPicPr>
            <a:picLocks noChangeAspect="1" noChangeArrowheads="1"/>
          </p:cNvPicPr>
          <p:nvPr/>
        </p:nvPicPr>
        <p:blipFill>
          <a:blip r:embed="rId4" cstate="print"/>
          <a:srcRect l="2704" t="24438" r="3577" b="482"/>
          <a:stretch>
            <a:fillRect/>
          </a:stretch>
        </p:blipFill>
        <p:spPr bwMode="auto">
          <a:xfrm>
            <a:off x="0" y="908720"/>
            <a:ext cx="9144000" cy="5736555"/>
          </a:xfrm>
          <a:prstGeom prst="rect">
            <a:avLst/>
          </a:prstGeom>
          <a:noFill/>
          <a:ln w="9525">
            <a:solidFill>
              <a:schemeClr val="bg1"/>
            </a:solidFill>
            <a:miter lim="800000"/>
            <a:headEnd/>
            <a:tailEnd/>
          </a:ln>
        </p:spPr>
      </p:pic>
      <p:sp>
        <p:nvSpPr>
          <p:cNvPr id="11268" name="Rectangle 5"/>
          <p:cNvSpPr>
            <a:spLocks noChangeArrowheads="1"/>
          </p:cNvSpPr>
          <p:nvPr/>
        </p:nvSpPr>
        <p:spPr bwMode="auto">
          <a:xfrm>
            <a:off x="683568" y="1052736"/>
            <a:ext cx="7820025" cy="830263"/>
          </a:xfrm>
          <a:prstGeom prst="rect">
            <a:avLst/>
          </a:prstGeom>
          <a:solidFill>
            <a:srgbClr val="FFFFFF"/>
          </a:solidFill>
          <a:ln w="38100">
            <a:solidFill>
              <a:schemeClr val="bg1"/>
            </a:solidFill>
            <a:miter lim="800000"/>
            <a:headEnd/>
            <a:tailEnd/>
          </a:ln>
        </p:spPr>
        <p:txBody>
          <a:bodyPr>
            <a:spAutoFit/>
          </a:bodyPr>
          <a:lstStyle/>
          <a:p>
            <a:pPr algn="ctr">
              <a:defRPr/>
            </a:pPr>
            <a:r>
              <a:rPr lang="en-US" dirty="0">
                <a:solidFill>
                  <a:schemeClr val="tx1">
                    <a:lumMod val="95000"/>
                    <a:lumOff val="5000"/>
                  </a:schemeClr>
                </a:solidFill>
              </a:rPr>
              <a:t>CEILING- </a:t>
            </a:r>
            <a:endParaRPr lang="tr-TR" dirty="0">
              <a:solidFill>
                <a:schemeClr val="tx1">
                  <a:lumMod val="95000"/>
                  <a:lumOff val="5000"/>
                </a:schemeClr>
              </a:solidFill>
            </a:endParaRPr>
          </a:p>
          <a:p>
            <a:pPr algn="ctr">
              <a:defRPr/>
            </a:pPr>
            <a:r>
              <a:rPr lang="tr-TR" dirty="0">
                <a:solidFill>
                  <a:schemeClr val="tx1">
                    <a:lumMod val="95000"/>
                    <a:lumOff val="5000"/>
                  </a:schemeClr>
                </a:solidFill>
              </a:rPr>
              <a:t>BKN veya OVC olarak rapor edilen en alçak bulut tabakası.</a:t>
            </a:r>
            <a:endParaRPr lang="en-US" dirty="0">
              <a:solidFill>
                <a:schemeClr val="tx1">
                  <a:lumMod val="95000"/>
                  <a:lumOff val="5000"/>
                </a:schemeClr>
              </a:solidFill>
            </a:endParaRPr>
          </a:p>
        </p:txBody>
      </p:sp>
      <p:pic>
        <p:nvPicPr>
          <p:cNvPr id="5" name="Picture 9" descr="beyazz-amblemimiz"/>
          <p:cNvPicPr>
            <a:picLocks noChangeAspect="1" noChangeArrowheads="1"/>
          </p:cNvPicPr>
          <p:nvPr/>
        </p:nvPicPr>
        <p:blipFill>
          <a:blip r:embed="rId5"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457200" y="1052513"/>
            <a:ext cx="8229600" cy="6048375"/>
          </a:xfrm>
        </p:spPr>
        <p:txBody>
          <a:bodyPr/>
          <a:lstStyle/>
          <a:p>
            <a:pPr eaLnBrk="1" hangingPunct="1">
              <a:lnSpc>
                <a:spcPct val="80000"/>
              </a:lnSpc>
              <a:buFontTx/>
              <a:buNone/>
            </a:pPr>
            <a:r>
              <a:rPr lang="tr-TR" sz="2000" b="1" smtClean="0">
                <a:solidFill>
                  <a:srgbClr val="FF0000"/>
                </a:solidFill>
              </a:rPr>
              <a:t>            </a:t>
            </a:r>
            <a:endParaRPr lang="tr-TR" sz="2000" b="1" smtClean="0"/>
          </a:p>
          <a:p>
            <a:pPr eaLnBrk="1" hangingPunct="1">
              <a:lnSpc>
                <a:spcPct val="80000"/>
              </a:lnSpc>
              <a:buFontTx/>
              <a:buNone/>
            </a:pPr>
            <a:r>
              <a:rPr lang="tr-TR" sz="2000" smtClean="0"/>
              <a:t>     Gökyüzü, sis, kum veya toz fırtınası veya diğer görüş engelleyici olaylar nedeniyle görülemediğinde, bulut grubu yerine VVhshshs grubu METAR koduna dahil edilir.</a:t>
            </a:r>
          </a:p>
          <a:p>
            <a:pPr eaLnBrk="1" hangingPunct="1">
              <a:lnSpc>
                <a:spcPct val="80000"/>
              </a:lnSpc>
              <a:buFontTx/>
              <a:buNone/>
            </a:pPr>
            <a:endParaRPr lang="tr-TR" sz="2000" b="1" smtClean="0"/>
          </a:p>
          <a:p>
            <a:pPr eaLnBrk="1" hangingPunct="1">
              <a:lnSpc>
                <a:spcPct val="80000"/>
              </a:lnSpc>
              <a:buFontTx/>
              <a:buNone/>
            </a:pPr>
            <a:endParaRPr lang="tr-TR" sz="2000" smtClean="0"/>
          </a:p>
          <a:p>
            <a:pPr eaLnBrk="1" hangingPunct="1">
              <a:lnSpc>
                <a:spcPct val="80000"/>
              </a:lnSpc>
              <a:buFontTx/>
              <a:buNone/>
            </a:pPr>
            <a:r>
              <a:rPr lang="tr-TR" sz="2000" smtClean="0"/>
              <a:t>	</a:t>
            </a:r>
            <a:r>
              <a:rPr lang="tr-TR" sz="2000" b="1" smtClean="0">
                <a:solidFill>
                  <a:srgbClr val="FF0000"/>
                </a:solidFill>
              </a:rPr>
              <a:t>VV	:</a:t>
            </a:r>
            <a:r>
              <a:rPr lang="tr-TR" sz="2000" smtClean="0"/>
              <a:t> Dikine Rüyet Belirticisi (Vertical Visibility)</a:t>
            </a:r>
          </a:p>
          <a:p>
            <a:pPr eaLnBrk="1" hangingPunct="1">
              <a:lnSpc>
                <a:spcPct val="80000"/>
              </a:lnSpc>
              <a:buFontTx/>
              <a:buNone/>
            </a:pPr>
            <a:endParaRPr lang="tr-TR" sz="2000" smtClean="0"/>
          </a:p>
          <a:p>
            <a:pPr eaLnBrk="1" hangingPunct="1">
              <a:lnSpc>
                <a:spcPct val="80000"/>
              </a:lnSpc>
              <a:buFontTx/>
              <a:buNone/>
            </a:pPr>
            <a:r>
              <a:rPr lang="tr-TR" sz="2000" smtClean="0"/>
              <a:t>	</a:t>
            </a:r>
            <a:r>
              <a:rPr lang="tr-TR" sz="2000" b="1" smtClean="0">
                <a:solidFill>
                  <a:srgbClr val="FF0000"/>
                </a:solidFill>
              </a:rPr>
              <a:t>hshshs:</a:t>
            </a:r>
            <a:r>
              <a:rPr lang="tr-TR" sz="2000" smtClean="0"/>
              <a:t> Dikine Rüyetin Miktarı</a:t>
            </a:r>
          </a:p>
          <a:p>
            <a:pPr eaLnBrk="1" hangingPunct="1">
              <a:lnSpc>
                <a:spcPct val="80000"/>
              </a:lnSpc>
              <a:buFontTx/>
              <a:buNone/>
            </a:pPr>
            <a:endParaRPr lang="tr-TR" sz="2000" smtClean="0"/>
          </a:p>
          <a:p>
            <a:pPr eaLnBrk="1" hangingPunct="1">
              <a:lnSpc>
                <a:spcPct val="80000"/>
              </a:lnSpc>
              <a:buFontTx/>
              <a:buNone/>
            </a:pPr>
            <a:r>
              <a:rPr lang="tr-TR" sz="2000" smtClean="0"/>
              <a:t>		</a:t>
            </a:r>
            <a:r>
              <a:rPr lang="tr-TR" sz="2000" b="1" smtClean="0"/>
              <a:t>Örneğin;</a:t>
            </a:r>
            <a:r>
              <a:rPr lang="tr-TR" sz="2000" smtClean="0"/>
              <a:t> Gökyüzü görülemeyen sis rasat edilmiş ve dikine rüyet de 200 feet olarak tespit edilmiş ise, bu durum  </a:t>
            </a:r>
            <a:r>
              <a:rPr lang="tr-TR" sz="2000" b="1" smtClean="0"/>
              <a:t>“VV002”  </a:t>
            </a:r>
            <a:r>
              <a:rPr lang="tr-TR" sz="2000" smtClean="0"/>
              <a:t>olarak kodlanır.</a:t>
            </a:r>
          </a:p>
          <a:p>
            <a:pPr eaLnBrk="1" hangingPunct="1">
              <a:lnSpc>
                <a:spcPct val="80000"/>
              </a:lnSpc>
              <a:buFontTx/>
              <a:buNone/>
            </a:pPr>
            <a:endParaRPr lang="tr-TR" sz="2000" smtClean="0"/>
          </a:p>
          <a:p>
            <a:pPr eaLnBrk="1" hangingPunct="1">
              <a:lnSpc>
                <a:spcPct val="80000"/>
              </a:lnSpc>
              <a:buFontTx/>
              <a:buNone/>
            </a:pPr>
            <a:r>
              <a:rPr lang="tr-TR" sz="2000" smtClean="0"/>
              <a:t>	Dikine rüyetin belirlenemediği durumlarda ise bu grup  “VV///”  şeklinde kodlanır.</a:t>
            </a:r>
          </a:p>
          <a:p>
            <a:pPr eaLnBrk="1" hangingPunct="1">
              <a:lnSpc>
                <a:spcPct val="80000"/>
              </a:lnSpc>
              <a:buFontTx/>
              <a:buNone/>
            </a:pPr>
            <a:endParaRPr lang="tr-TR" sz="2000" smtClean="0"/>
          </a:p>
          <a:p>
            <a:pPr eaLnBrk="1" hangingPunct="1">
              <a:lnSpc>
                <a:spcPct val="80000"/>
              </a:lnSpc>
              <a:buFontTx/>
              <a:buNone/>
            </a:pPr>
            <a:r>
              <a:rPr lang="tr-TR" sz="2000" smtClean="0"/>
              <a:t>	Dikine rüyet </a:t>
            </a:r>
            <a:r>
              <a:rPr lang="tr-TR" sz="2000" smtClean="0">
                <a:solidFill>
                  <a:srgbClr val="FF0000"/>
                </a:solidFill>
              </a:rPr>
              <a:t>2000</a:t>
            </a:r>
            <a:r>
              <a:rPr lang="tr-TR" sz="2000" smtClean="0"/>
              <a:t> feet’e kadar rapor edilebilir. </a:t>
            </a:r>
          </a:p>
        </p:txBody>
      </p:sp>
      <p:sp>
        <p:nvSpPr>
          <p:cNvPr id="51203" name="Rectangle 3"/>
          <p:cNvSpPr>
            <a:spLocks noChangeArrowheads="1"/>
          </p:cNvSpPr>
          <p:nvPr/>
        </p:nvSpPr>
        <p:spPr bwMode="auto">
          <a:xfrm>
            <a:off x="395288" y="260350"/>
            <a:ext cx="8229600" cy="431800"/>
          </a:xfrm>
          <a:prstGeom prst="rect">
            <a:avLst/>
          </a:prstGeom>
          <a:noFill/>
          <a:ln w="9525">
            <a:noFill/>
            <a:miter lim="800000"/>
            <a:headEnd/>
            <a:tailEnd/>
          </a:ln>
        </p:spPr>
        <p:txBody>
          <a:bodyPr/>
          <a:lstStyle/>
          <a:p>
            <a:pPr marL="342900" indent="-342900" algn="ctr">
              <a:lnSpc>
                <a:spcPct val="80000"/>
              </a:lnSpc>
              <a:spcBef>
                <a:spcPct val="20000"/>
              </a:spcBef>
            </a:pPr>
            <a:r>
              <a:rPr lang="tr-TR" sz="2800" b="1"/>
              <a:t>	 </a:t>
            </a:r>
            <a:r>
              <a:rPr lang="tr-TR" sz="2000" b="1">
                <a:solidFill>
                  <a:srgbClr val="FF0000"/>
                </a:solidFill>
              </a:rPr>
              <a:t>VVhshshs </a:t>
            </a:r>
            <a:r>
              <a:rPr lang="tr-TR" sz="2000" b="1"/>
              <a:t> </a:t>
            </a:r>
            <a:r>
              <a:rPr lang="tr-TR" sz="2000" b="1">
                <a:solidFill>
                  <a:srgbClr val="0000FF"/>
                </a:solidFill>
              </a:rPr>
              <a:t>Dikine Rüyet (Vertical Visibility)</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2349500"/>
            <a:ext cx="8229600" cy="1143000"/>
          </a:xfrm>
        </p:spPr>
        <p:txBody>
          <a:bodyPr/>
          <a:lstStyle/>
          <a:p>
            <a:pPr eaLnBrk="1" hangingPunct="1"/>
            <a:r>
              <a:rPr lang="tr-TR" smtClean="0">
                <a:solidFill>
                  <a:schemeClr val="tx1"/>
                </a:solidFill>
              </a:rPr>
              <a:t>TANIMLAYICI BÖLÜM</a:t>
            </a:r>
          </a:p>
        </p:txBody>
      </p:sp>
      <p:pic>
        <p:nvPicPr>
          <p:cNvPr id="3"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15888"/>
            <a:ext cx="7772400" cy="777875"/>
          </a:xfrm>
        </p:spPr>
        <p:txBody>
          <a:bodyPr/>
          <a:lstStyle/>
          <a:p>
            <a:pPr eaLnBrk="1" hangingPunct="1"/>
            <a:r>
              <a:rPr lang="tr-TR" b="1" smtClean="0">
                <a:solidFill>
                  <a:srgbClr val="FF0000"/>
                </a:solidFill>
              </a:rPr>
              <a:t>NSC</a:t>
            </a:r>
            <a:r>
              <a:rPr lang="tr-TR" b="1" smtClean="0"/>
              <a:t> </a:t>
            </a:r>
            <a:r>
              <a:rPr lang="tr-TR" sz="3200" b="1" smtClean="0">
                <a:solidFill>
                  <a:srgbClr val="0000FF"/>
                </a:solidFill>
              </a:rPr>
              <a:t>(No Significant Cloud)</a:t>
            </a:r>
          </a:p>
        </p:txBody>
      </p:sp>
      <p:sp>
        <p:nvSpPr>
          <p:cNvPr id="52227" name="Rectangle 3"/>
          <p:cNvSpPr>
            <a:spLocks noGrp="1" noChangeArrowheads="1"/>
          </p:cNvSpPr>
          <p:nvPr>
            <p:ph type="body" idx="1"/>
          </p:nvPr>
        </p:nvSpPr>
        <p:spPr>
          <a:xfrm>
            <a:off x="457200" y="1125538"/>
            <a:ext cx="8229600" cy="5000625"/>
          </a:xfrm>
        </p:spPr>
        <p:txBody>
          <a:bodyPr/>
          <a:lstStyle/>
          <a:p>
            <a:pPr eaLnBrk="1" hangingPunct="1">
              <a:lnSpc>
                <a:spcPct val="80000"/>
              </a:lnSpc>
              <a:buFontTx/>
              <a:buNone/>
            </a:pPr>
            <a:r>
              <a:rPr lang="tr-TR" sz="2400" smtClean="0"/>
              <a:t>METAR rasadında havada hiç bulut yoksa ya da rasat edilen en alçak seviyedeki bulutun taban yüksekliği, o meydan için belirlenen CAVOK yükseklik limitine eşit veya üzerinde ise ve bu bulutlar CB veya TCU değilse ve CAVOK teriminin kullanımı da uygun düşmüyorsa, bulut grubu yerine </a:t>
            </a:r>
            <a:r>
              <a:rPr lang="tr-TR" sz="2400" b="1" smtClean="0">
                <a:solidFill>
                  <a:srgbClr val="FF0000"/>
                </a:solidFill>
              </a:rPr>
              <a:t>NSC</a:t>
            </a:r>
            <a:r>
              <a:rPr lang="tr-TR" sz="2400" b="1" smtClean="0"/>
              <a:t> </a:t>
            </a:r>
            <a:r>
              <a:rPr lang="tr-TR" sz="2400" smtClean="0"/>
              <a:t>(Önemli Bulut Yok) kısaltma terimi kullanılır. </a:t>
            </a:r>
          </a:p>
          <a:p>
            <a:pPr eaLnBrk="1" hangingPunct="1">
              <a:lnSpc>
                <a:spcPct val="80000"/>
              </a:lnSpc>
              <a:buFontTx/>
              <a:buNone/>
            </a:pPr>
            <a:endParaRPr lang="tr-TR" sz="2400" smtClean="0"/>
          </a:p>
          <a:p>
            <a:pPr eaLnBrk="1" hangingPunct="1">
              <a:lnSpc>
                <a:spcPct val="80000"/>
              </a:lnSpc>
              <a:buFontTx/>
              <a:buNone/>
            </a:pPr>
            <a:r>
              <a:rPr lang="tr-TR" sz="2400" smtClean="0"/>
              <a:t>	</a:t>
            </a:r>
            <a:r>
              <a:rPr lang="tr-TR" sz="2400" b="1" smtClean="0"/>
              <a:t>Örneğin;</a:t>
            </a:r>
            <a:r>
              <a:rPr lang="tr-TR" sz="2400" smtClean="0"/>
              <a:t> Hakim Rüyet 6500 metre, hadise toz pusu, bulutlar 5/8 Ac 9000 feet, olarak tespit edilmiştir. (CAVOK Limiti 8000 feet)</a:t>
            </a:r>
          </a:p>
          <a:p>
            <a:pPr eaLnBrk="1" hangingPunct="1">
              <a:lnSpc>
                <a:spcPct val="80000"/>
              </a:lnSpc>
              <a:buFontTx/>
              <a:buNone/>
            </a:pPr>
            <a:endParaRPr lang="tr-TR" sz="2400" smtClean="0"/>
          </a:p>
          <a:p>
            <a:pPr eaLnBrk="1" hangingPunct="1">
              <a:lnSpc>
                <a:spcPct val="80000"/>
              </a:lnSpc>
              <a:buFontTx/>
              <a:buNone/>
            </a:pPr>
            <a:r>
              <a:rPr lang="tr-TR" sz="2400" smtClean="0"/>
              <a:t>	</a:t>
            </a:r>
            <a:r>
              <a:rPr lang="tr-TR" sz="2400" b="1" smtClean="0"/>
              <a:t>Kodlanması ; </a:t>
            </a:r>
            <a:endParaRPr lang="tr-TR" sz="2400" smtClean="0"/>
          </a:p>
          <a:p>
            <a:pPr eaLnBrk="1" hangingPunct="1">
              <a:lnSpc>
                <a:spcPct val="80000"/>
              </a:lnSpc>
              <a:buFontTx/>
              <a:buNone/>
            </a:pPr>
            <a:r>
              <a:rPr lang="tr-TR" sz="2400" smtClean="0"/>
              <a:t>	LTXX 051350Z 22004KT 6000 </a:t>
            </a:r>
            <a:r>
              <a:rPr lang="tr-TR" sz="2400" smtClean="0">
                <a:solidFill>
                  <a:srgbClr val="FF0000"/>
                </a:solidFill>
              </a:rPr>
              <a:t>NSC</a:t>
            </a:r>
            <a:r>
              <a:rPr lang="tr-TR" sz="2400" smtClean="0"/>
              <a:t> ...............=</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15888"/>
            <a:ext cx="7772400" cy="777875"/>
          </a:xfrm>
        </p:spPr>
        <p:txBody>
          <a:bodyPr/>
          <a:lstStyle/>
          <a:p>
            <a:pPr eaLnBrk="1" hangingPunct="1"/>
            <a:r>
              <a:rPr lang="tr-TR" b="1" smtClean="0">
                <a:solidFill>
                  <a:srgbClr val="FF0000"/>
                </a:solidFill>
              </a:rPr>
              <a:t>NCD</a:t>
            </a:r>
            <a:r>
              <a:rPr lang="tr-TR" b="1" smtClean="0"/>
              <a:t> </a:t>
            </a:r>
            <a:r>
              <a:rPr lang="tr-TR" sz="3200" b="1" smtClean="0">
                <a:solidFill>
                  <a:srgbClr val="0000FF"/>
                </a:solidFill>
              </a:rPr>
              <a:t>(No Cloud Detected)</a:t>
            </a:r>
          </a:p>
        </p:txBody>
      </p:sp>
      <p:sp>
        <p:nvSpPr>
          <p:cNvPr id="53251" name="Rectangle 3"/>
          <p:cNvSpPr>
            <a:spLocks noGrp="1" noChangeArrowheads="1"/>
          </p:cNvSpPr>
          <p:nvPr>
            <p:ph type="body" idx="1"/>
          </p:nvPr>
        </p:nvSpPr>
        <p:spPr>
          <a:xfrm>
            <a:off x="457200" y="1268413"/>
            <a:ext cx="8229600" cy="4857750"/>
          </a:xfrm>
        </p:spPr>
        <p:txBody>
          <a:bodyPr/>
          <a:lstStyle/>
          <a:p>
            <a:pPr eaLnBrk="1" hangingPunct="1">
              <a:buFontTx/>
              <a:buNone/>
            </a:pPr>
            <a:r>
              <a:rPr lang="tr-TR" b="1" smtClean="0"/>
              <a:t>	</a:t>
            </a:r>
            <a:r>
              <a:rPr lang="tr-TR" smtClean="0"/>
              <a:t>Tüm parametreleri kapsayan gözlem ve ölçümlerin tam otomatik sistemlerle yapılması durumunda, sistemdeki silyometre sensörü/sensörleri tarafından </a:t>
            </a:r>
            <a:r>
              <a:rPr lang="tr-TR" b="1" smtClean="0"/>
              <a:t>“Bulut Yok”</a:t>
            </a:r>
            <a:r>
              <a:rPr lang="tr-TR" smtClean="0"/>
              <a:t> tespiti yapılıyor ise, bulut grubu yerine </a:t>
            </a:r>
            <a:r>
              <a:rPr lang="tr-TR" b="1" smtClean="0"/>
              <a:t>NCD</a:t>
            </a:r>
            <a:r>
              <a:rPr lang="tr-TR" smtClean="0"/>
              <a:t> (No Cloud Detected – Bulut Yok) kısaltma terimi kullanılır.</a:t>
            </a:r>
          </a:p>
          <a:p>
            <a:pPr eaLnBrk="1" hangingPunct="1">
              <a:buFontTx/>
              <a:buNone/>
            </a:pPr>
            <a:endParaRPr lang="tr-TR" smtClean="0"/>
          </a:p>
          <a:p>
            <a:pPr eaLnBrk="1" hangingPunct="1">
              <a:buFontTx/>
              <a:buNone/>
            </a:pPr>
            <a:r>
              <a:rPr lang="tr-TR" sz="2400" smtClean="0"/>
              <a:t>	</a:t>
            </a:r>
            <a:r>
              <a:rPr lang="tr-TR" sz="2400" smtClean="0">
                <a:solidFill>
                  <a:srgbClr val="0000FF"/>
                </a:solidFill>
              </a:rPr>
              <a:t>NCD kısaltma terimi ülkemizde kullanılmayacaktır.</a:t>
            </a:r>
          </a:p>
          <a:p>
            <a:pPr eaLnBrk="1" hangingPunct="1"/>
            <a:endParaRPr lang="tr-TR" sz="2400" smtClean="0">
              <a:solidFill>
                <a:srgbClr val="0000FF"/>
              </a:solidFill>
            </a:endParaRP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33375"/>
            <a:ext cx="7772400" cy="274638"/>
          </a:xfrm>
        </p:spPr>
        <p:txBody>
          <a:bodyPr/>
          <a:lstStyle/>
          <a:p>
            <a:pPr eaLnBrk="1" hangingPunct="1"/>
            <a:r>
              <a:rPr lang="tr-TR" sz="3200" b="1" smtClean="0">
                <a:solidFill>
                  <a:srgbClr val="FF0000"/>
                </a:solidFill>
              </a:rPr>
              <a:t>CAVOK </a:t>
            </a:r>
            <a:r>
              <a:rPr lang="tr-TR" sz="3200" smtClean="0">
                <a:solidFill>
                  <a:srgbClr val="FF0000"/>
                </a:solidFill>
              </a:rPr>
              <a:t>Limitinin tespiti</a:t>
            </a:r>
          </a:p>
        </p:txBody>
      </p:sp>
      <p:pic>
        <p:nvPicPr>
          <p:cNvPr id="54275" name="Picture 3" descr="CAVOK-LİMİTİ"/>
          <p:cNvPicPr>
            <a:picLocks noChangeAspect="1" noChangeArrowheads="1"/>
          </p:cNvPicPr>
          <p:nvPr>
            <p:ph idx="1"/>
          </p:nvPr>
        </p:nvPicPr>
        <p:blipFill>
          <a:blip r:embed="rId2" cstate="print"/>
          <a:srcRect/>
          <a:stretch>
            <a:fillRect/>
          </a:stretch>
        </p:blipFill>
        <p:spPr>
          <a:xfrm>
            <a:off x="539750" y="836613"/>
            <a:ext cx="7993063" cy="5289550"/>
          </a:xfrm>
          <a:noFill/>
        </p:spPr>
      </p:pic>
      <p:sp>
        <p:nvSpPr>
          <p:cNvPr id="54276" name="Text Box 4"/>
          <p:cNvSpPr txBox="1">
            <a:spLocks noChangeArrowheads="1"/>
          </p:cNvSpPr>
          <p:nvPr/>
        </p:nvSpPr>
        <p:spPr bwMode="auto">
          <a:xfrm>
            <a:off x="755650" y="6165850"/>
            <a:ext cx="7632700" cy="366713"/>
          </a:xfrm>
          <a:prstGeom prst="rect">
            <a:avLst/>
          </a:prstGeom>
          <a:noFill/>
          <a:ln w="9525">
            <a:noFill/>
            <a:miter lim="800000"/>
            <a:headEnd/>
            <a:tailEnd/>
          </a:ln>
        </p:spPr>
        <p:txBody>
          <a:bodyPr>
            <a:spAutoFit/>
          </a:bodyPr>
          <a:lstStyle/>
          <a:p>
            <a:pPr>
              <a:spcBef>
                <a:spcPct val="50000"/>
              </a:spcBef>
            </a:pPr>
            <a:r>
              <a:rPr lang="tr-TR" sz="1600" b="1">
                <a:latin typeface="Arial" charset="0"/>
              </a:rPr>
              <a:t>SEKTÖR : Havaalanı Civarındaki, 25 Deniz Mili (46 Km) Sahayı Kapsar.</a:t>
            </a:r>
            <a:r>
              <a:rPr lang="tr-TR" sz="1800">
                <a:latin typeface="Arial" charset="0"/>
              </a:rPr>
              <a:t> </a:t>
            </a:r>
          </a:p>
        </p:txBody>
      </p:sp>
      <p:pic>
        <p:nvPicPr>
          <p:cNvPr id="5" name="Picture 9" descr="beyazz-amblemimiz"/>
          <p:cNvPicPr>
            <a:picLocks noChangeAspect="1" noChangeArrowheads="1"/>
          </p:cNvPicPr>
          <p:nvPr/>
        </p:nvPicPr>
        <p:blipFill>
          <a:blip r:embed="rId3"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44450"/>
            <a:ext cx="7772400" cy="777875"/>
          </a:xfrm>
        </p:spPr>
        <p:txBody>
          <a:bodyPr/>
          <a:lstStyle/>
          <a:p>
            <a:pPr eaLnBrk="1" hangingPunct="1"/>
            <a:r>
              <a:rPr lang="tr-TR" sz="3200" b="1" smtClean="0">
                <a:solidFill>
                  <a:srgbClr val="FF0000"/>
                </a:solidFill>
              </a:rPr>
              <a:t>CAVOK   Teriminin   Kullanılması</a:t>
            </a:r>
            <a:endParaRPr lang="tr-TR" sz="3200" smtClean="0">
              <a:solidFill>
                <a:srgbClr val="FF0000"/>
              </a:solidFill>
            </a:endParaRPr>
          </a:p>
        </p:txBody>
      </p:sp>
      <p:sp>
        <p:nvSpPr>
          <p:cNvPr id="55299" name="Rectangle 3"/>
          <p:cNvSpPr>
            <a:spLocks noGrp="1" noChangeArrowheads="1"/>
          </p:cNvSpPr>
          <p:nvPr>
            <p:ph type="body" idx="1"/>
          </p:nvPr>
        </p:nvSpPr>
        <p:spPr>
          <a:xfrm>
            <a:off x="457200" y="1052513"/>
            <a:ext cx="8229600" cy="5073650"/>
          </a:xfrm>
        </p:spPr>
        <p:txBody>
          <a:bodyPr/>
          <a:lstStyle/>
          <a:p>
            <a:pPr eaLnBrk="1" hangingPunct="1">
              <a:lnSpc>
                <a:spcPct val="80000"/>
              </a:lnSpc>
              <a:buFontTx/>
              <a:buNone/>
            </a:pPr>
            <a:r>
              <a:rPr lang="tr-TR" sz="2000" b="1" smtClean="0">
                <a:solidFill>
                  <a:srgbClr val="FF0000"/>
                </a:solidFill>
              </a:rPr>
              <a:t>CAVOK </a:t>
            </a:r>
            <a:r>
              <a:rPr lang="tr-TR" sz="2000" b="1" smtClean="0"/>
              <a:t> </a:t>
            </a:r>
            <a:r>
              <a:rPr lang="tr-TR" sz="2000" smtClean="0"/>
              <a:t>“Ceiling And Visibility OK”</a:t>
            </a:r>
          </a:p>
          <a:p>
            <a:pPr eaLnBrk="1" hangingPunct="1">
              <a:lnSpc>
                <a:spcPct val="80000"/>
              </a:lnSpc>
              <a:buFontTx/>
              <a:buNone/>
            </a:pPr>
            <a:endParaRPr lang="tr-TR" sz="2000" smtClean="0"/>
          </a:p>
          <a:p>
            <a:pPr eaLnBrk="1" hangingPunct="1">
              <a:lnSpc>
                <a:spcPct val="80000"/>
              </a:lnSpc>
              <a:buFontTx/>
              <a:buNone/>
            </a:pPr>
            <a:r>
              <a:rPr lang="tr-TR" sz="2000" smtClean="0"/>
              <a:t>	CAVOK terimi; Hakim Rüyet (VVVV), Pist Görüş Mesafesi (RDRDR/VRVRVRVRi), Halihazır Hava (w’w’) ve Bulut (NNNhshshs) gruplarının yerini almak üzere, aşağıda belirtilen şartların rasat anında aynı zamanda meydana gelmesi durumunda kullanılır. (Meydanlara ait CAVOK yükseklik limitleri Havacılık kitabı EK-3’de belirtilmiştir).</a:t>
            </a:r>
          </a:p>
          <a:p>
            <a:pPr eaLnBrk="1" hangingPunct="1">
              <a:lnSpc>
                <a:spcPct val="80000"/>
              </a:lnSpc>
              <a:buFontTx/>
              <a:buNone/>
            </a:pPr>
            <a:endParaRPr lang="tr-TR" sz="2000" smtClean="0"/>
          </a:p>
          <a:p>
            <a:pPr eaLnBrk="1" hangingPunct="1">
              <a:lnSpc>
                <a:spcPct val="80000"/>
              </a:lnSpc>
              <a:buFontTx/>
              <a:buNone/>
            </a:pPr>
            <a:r>
              <a:rPr lang="tr-TR" sz="2000" smtClean="0"/>
              <a:t>- Hakim Rüyet en az 10 Km ise,</a:t>
            </a:r>
          </a:p>
          <a:p>
            <a:pPr eaLnBrk="1" hangingPunct="1">
              <a:lnSpc>
                <a:spcPct val="80000"/>
              </a:lnSpc>
              <a:buFontTx/>
              <a:buNone/>
            </a:pPr>
            <a:endParaRPr lang="tr-TR" sz="2000" smtClean="0"/>
          </a:p>
          <a:p>
            <a:pPr eaLnBrk="1" hangingPunct="1">
              <a:lnSpc>
                <a:spcPct val="80000"/>
              </a:lnSpc>
              <a:buFontTx/>
              <a:buNone/>
            </a:pPr>
            <a:r>
              <a:rPr lang="tr-TR" sz="2000" smtClean="0"/>
              <a:t>- Hava tamamen açık ise, veya her meydan için belirlenen yükseklik limitinin (Minimum Sector Altitude) altında bulut yoksa, ve Cumulonimbus (CB) ile Cumulus Congestus (TCU) bulutu bulunmuyor ise,</a:t>
            </a:r>
          </a:p>
          <a:p>
            <a:pPr eaLnBrk="1" hangingPunct="1">
              <a:lnSpc>
                <a:spcPct val="80000"/>
              </a:lnSpc>
              <a:buFontTx/>
              <a:buNone/>
            </a:pPr>
            <a:endParaRPr lang="tr-TR" sz="2000" smtClean="0"/>
          </a:p>
          <a:p>
            <a:pPr eaLnBrk="1" hangingPunct="1">
              <a:lnSpc>
                <a:spcPct val="80000"/>
              </a:lnSpc>
              <a:buFontTx/>
              <a:buNone/>
            </a:pPr>
            <a:r>
              <a:rPr lang="tr-TR" sz="2000" smtClean="0"/>
              <a:t>- Kod – 4678’de verilen havacılık için önemli hava olayları yoksa.</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457200" y="1196975"/>
            <a:ext cx="8229600" cy="4537075"/>
          </a:xfrm>
        </p:spPr>
        <p:txBody>
          <a:bodyPr/>
          <a:lstStyle/>
          <a:p>
            <a:pPr eaLnBrk="1" hangingPunct="1">
              <a:lnSpc>
                <a:spcPct val="90000"/>
              </a:lnSpc>
              <a:buFontTx/>
              <a:buNone/>
            </a:pPr>
            <a:endParaRPr lang="tr-TR" sz="2800" b="1" smtClean="0"/>
          </a:p>
          <a:p>
            <a:pPr eaLnBrk="1" hangingPunct="1">
              <a:lnSpc>
                <a:spcPct val="90000"/>
              </a:lnSpc>
              <a:buFontTx/>
              <a:buNone/>
            </a:pPr>
            <a:r>
              <a:rPr lang="tr-TR" b="1" smtClean="0">
                <a:solidFill>
                  <a:srgbClr val="FF0000"/>
                </a:solidFill>
              </a:rPr>
              <a:t>T’T’</a:t>
            </a:r>
            <a:r>
              <a:rPr lang="tr-TR" b="1" smtClean="0"/>
              <a:t>		:</a:t>
            </a:r>
            <a:r>
              <a:rPr lang="tr-TR" smtClean="0"/>
              <a:t> Hava Sıcaklığı Grubu</a:t>
            </a:r>
          </a:p>
          <a:p>
            <a:pPr eaLnBrk="1" hangingPunct="1">
              <a:lnSpc>
                <a:spcPct val="90000"/>
              </a:lnSpc>
              <a:buFontTx/>
              <a:buNone/>
            </a:pPr>
            <a:endParaRPr lang="tr-TR" smtClean="0"/>
          </a:p>
          <a:p>
            <a:pPr eaLnBrk="1" hangingPunct="1">
              <a:lnSpc>
                <a:spcPct val="90000"/>
              </a:lnSpc>
              <a:buFontTx/>
              <a:buNone/>
            </a:pPr>
            <a:r>
              <a:rPr lang="tr-TR" b="1" smtClean="0">
                <a:solidFill>
                  <a:srgbClr val="FF0000"/>
                </a:solidFill>
              </a:rPr>
              <a:t>Td’Td’</a:t>
            </a:r>
            <a:r>
              <a:rPr lang="tr-TR" b="1" smtClean="0"/>
              <a:t>	:</a:t>
            </a:r>
            <a:r>
              <a:rPr lang="tr-TR" smtClean="0"/>
              <a:t> İşba Sıcaklığı Grubu</a:t>
            </a:r>
          </a:p>
          <a:p>
            <a:pPr eaLnBrk="1" hangingPunct="1">
              <a:lnSpc>
                <a:spcPct val="90000"/>
              </a:lnSpc>
              <a:buFontTx/>
              <a:buNone/>
            </a:pPr>
            <a:endParaRPr lang="tr-TR" b="1" smtClean="0"/>
          </a:p>
          <a:p>
            <a:pPr eaLnBrk="1" hangingPunct="1">
              <a:lnSpc>
                <a:spcPct val="90000"/>
              </a:lnSpc>
              <a:buFontTx/>
              <a:buNone/>
            </a:pPr>
            <a:r>
              <a:rPr lang="tr-TR" smtClean="0"/>
              <a:t>         Hava sıcaklığı ve işba sıcaklığı tam °C olarak rapor edilir. 0.5 °C ’lik ondalıklar bir üst değere (daha sıcak olan değere) iblağ edilerek raporlanır.</a:t>
            </a:r>
          </a:p>
        </p:txBody>
      </p:sp>
      <p:sp>
        <p:nvSpPr>
          <p:cNvPr id="56323" name="Rectangle 3"/>
          <p:cNvSpPr>
            <a:spLocks noChangeArrowheads="1"/>
          </p:cNvSpPr>
          <p:nvPr/>
        </p:nvSpPr>
        <p:spPr bwMode="auto">
          <a:xfrm>
            <a:off x="1595438" y="234950"/>
            <a:ext cx="5945187" cy="457200"/>
          </a:xfrm>
          <a:prstGeom prst="rect">
            <a:avLst/>
          </a:prstGeom>
          <a:noFill/>
          <a:ln w="9525">
            <a:noFill/>
            <a:miter lim="800000"/>
            <a:headEnd/>
            <a:tailEnd/>
          </a:ln>
        </p:spPr>
        <p:txBody>
          <a:bodyPr wrap="none">
            <a:spAutoFit/>
          </a:bodyPr>
          <a:lstStyle/>
          <a:p>
            <a:pPr>
              <a:spcBef>
                <a:spcPct val="20000"/>
              </a:spcBef>
            </a:pPr>
            <a:r>
              <a:rPr lang="tr-TR" b="1">
                <a:solidFill>
                  <a:srgbClr val="FF0000"/>
                </a:solidFill>
              </a:rPr>
              <a:t>T’T’/Td’Td’</a:t>
            </a:r>
            <a:r>
              <a:rPr lang="tr-TR" b="1"/>
              <a:t>  </a:t>
            </a:r>
            <a:r>
              <a:rPr lang="tr-TR" sz="2000">
                <a:solidFill>
                  <a:srgbClr val="0000FF"/>
                </a:solidFill>
              </a:rPr>
              <a:t>Hava Sıcaklığı</a:t>
            </a:r>
            <a:r>
              <a:rPr lang="tr-TR" sz="2000" b="1">
                <a:solidFill>
                  <a:srgbClr val="0000FF"/>
                </a:solidFill>
              </a:rPr>
              <a:t> ve </a:t>
            </a:r>
            <a:r>
              <a:rPr lang="tr-TR" sz="2000">
                <a:solidFill>
                  <a:srgbClr val="0000FF"/>
                </a:solidFill>
              </a:rPr>
              <a:t>İşba Sıcaklığı Grubu</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457200" y="1484313"/>
            <a:ext cx="8229600" cy="4608512"/>
          </a:xfrm>
        </p:spPr>
        <p:txBody>
          <a:bodyPr/>
          <a:lstStyle/>
          <a:p>
            <a:pPr eaLnBrk="1" hangingPunct="1">
              <a:buFontTx/>
              <a:buNone/>
            </a:pPr>
            <a:r>
              <a:rPr lang="tr-TR" sz="3600" b="1" smtClean="0">
                <a:solidFill>
                  <a:srgbClr val="FF0000"/>
                </a:solidFill>
              </a:rPr>
              <a:t>Q</a:t>
            </a:r>
            <a:r>
              <a:rPr lang="tr-TR" b="1" smtClean="0">
                <a:solidFill>
                  <a:srgbClr val="FF0000"/>
                </a:solidFill>
              </a:rPr>
              <a:t>	</a:t>
            </a:r>
            <a:r>
              <a:rPr lang="tr-TR" b="1" smtClean="0"/>
              <a:t>	 : </a:t>
            </a:r>
            <a:r>
              <a:rPr lang="tr-TR" smtClean="0"/>
              <a:t>Basınç Grubu Göstericisi</a:t>
            </a:r>
          </a:p>
          <a:p>
            <a:pPr eaLnBrk="1" hangingPunct="1">
              <a:buFontTx/>
              <a:buNone/>
            </a:pPr>
            <a:endParaRPr lang="tr-TR" smtClean="0"/>
          </a:p>
          <a:p>
            <a:pPr eaLnBrk="1" hangingPunct="1">
              <a:buFontTx/>
              <a:buNone/>
            </a:pPr>
            <a:r>
              <a:rPr lang="tr-TR" b="1" smtClean="0">
                <a:solidFill>
                  <a:srgbClr val="FF0000"/>
                </a:solidFill>
              </a:rPr>
              <a:t>PhPhPhPh</a:t>
            </a:r>
            <a:r>
              <a:rPr lang="tr-TR" b="1" smtClean="0"/>
              <a:t> :</a:t>
            </a:r>
            <a:r>
              <a:rPr lang="tr-TR" smtClean="0"/>
              <a:t> Altimetrik Basınç Değeri (hPa)</a:t>
            </a:r>
          </a:p>
          <a:p>
            <a:pPr eaLnBrk="1" hangingPunct="1">
              <a:buFontTx/>
              <a:buNone/>
            </a:pPr>
            <a:endParaRPr lang="tr-TR" b="1" smtClean="0"/>
          </a:p>
          <a:p>
            <a:pPr eaLnBrk="1" hangingPunct="1">
              <a:buFontTx/>
              <a:buNone/>
            </a:pPr>
            <a:r>
              <a:rPr lang="tr-TR" smtClean="0"/>
              <a:t>  Altimetrik basınç grubu, tam hektopaskal (hPa) olarak rapor edilir. Ondalık kısımları ne olursa olsun dikkate, atılır ve sadece tam değer kısmı koda dahil edilir.</a:t>
            </a:r>
            <a:endParaRPr lang="tr-TR" i="1" smtClean="0">
              <a:solidFill>
                <a:srgbClr val="0000FF"/>
              </a:solidFill>
            </a:endParaRPr>
          </a:p>
          <a:p>
            <a:pPr eaLnBrk="1" hangingPunct="1">
              <a:buFontTx/>
              <a:buNone/>
            </a:pPr>
            <a:endParaRPr lang="tr-TR" b="1" smtClean="0"/>
          </a:p>
        </p:txBody>
      </p:sp>
      <p:sp>
        <p:nvSpPr>
          <p:cNvPr id="57347" name="Rectangle 3"/>
          <p:cNvSpPr>
            <a:spLocks noChangeArrowheads="1"/>
          </p:cNvSpPr>
          <p:nvPr/>
        </p:nvSpPr>
        <p:spPr bwMode="auto">
          <a:xfrm>
            <a:off x="1547813" y="361950"/>
            <a:ext cx="6010275" cy="420688"/>
          </a:xfrm>
          <a:prstGeom prst="rect">
            <a:avLst/>
          </a:prstGeom>
          <a:noFill/>
          <a:ln w="9525">
            <a:noFill/>
            <a:miter lim="800000"/>
            <a:headEnd/>
            <a:tailEnd/>
          </a:ln>
        </p:spPr>
        <p:txBody>
          <a:bodyPr wrap="none">
            <a:spAutoFit/>
          </a:bodyPr>
          <a:lstStyle/>
          <a:p>
            <a:pPr>
              <a:lnSpc>
                <a:spcPct val="90000"/>
              </a:lnSpc>
              <a:spcBef>
                <a:spcPct val="20000"/>
              </a:spcBef>
            </a:pPr>
            <a:r>
              <a:rPr lang="tr-TR" b="1">
                <a:solidFill>
                  <a:srgbClr val="FF0000"/>
                </a:solidFill>
              </a:rPr>
              <a:t>QPhPhPhPh </a:t>
            </a:r>
            <a:r>
              <a:rPr lang="tr-TR" b="1"/>
              <a:t> </a:t>
            </a:r>
            <a:r>
              <a:rPr lang="tr-TR" b="1">
                <a:solidFill>
                  <a:srgbClr val="0000FF"/>
                </a:solidFill>
              </a:rPr>
              <a:t>ALTİMETRE (QNH) GRUBU</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1163638"/>
            <a:ext cx="8229600" cy="5289550"/>
          </a:xfrm>
        </p:spPr>
        <p:txBody>
          <a:bodyPr/>
          <a:lstStyle/>
          <a:p>
            <a:pPr eaLnBrk="1" hangingPunct="1">
              <a:lnSpc>
                <a:spcPct val="80000"/>
              </a:lnSpc>
              <a:buFontTx/>
              <a:buNone/>
            </a:pPr>
            <a:r>
              <a:rPr lang="tr-TR" sz="2400" smtClean="0"/>
              <a:t>QNH değeri 1000 hPa’dan daha az ise, önüne sıfır (0) ilave edilerek mutlaka 4 haneli olarak kodlanır. </a:t>
            </a:r>
            <a:r>
              <a:rPr lang="tr-TR" sz="2400" b="1" smtClean="0"/>
              <a:t>Örneğin;</a:t>
            </a:r>
            <a:r>
              <a:rPr lang="tr-TR" sz="2400" smtClean="0"/>
              <a:t> QNH değeri 998.8 hPa ise, bu değer  “ Q0998 ”  olarak rapor edilir.</a:t>
            </a:r>
          </a:p>
          <a:p>
            <a:pPr eaLnBrk="1" hangingPunct="1">
              <a:lnSpc>
                <a:spcPct val="80000"/>
              </a:lnSpc>
              <a:buFontTx/>
              <a:buNone/>
            </a:pPr>
            <a:endParaRPr lang="tr-TR" sz="2400" b="1" smtClean="0"/>
          </a:p>
          <a:p>
            <a:pPr eaLnBrk="1" hangingPunct="1">
              <a:lnSpc>
                <a:spcPct val="80000"/>
              </a:lnSpc>
              <a:buFontTx/>
              <a:buNone/>
            </a:pPr>
            <a:r>
              <a:rPr lang="tr-TR" sz="2400" smtClean="0"/>
              <a:t>Q grup göstericisinden sonraki sayı 0 veya 1 ise, ölçümün hPa cinsinden olduğunu gösterir.</a:t>
            </a:r>
          </a:p>
          <a:p>
            <a:pPr eaLnBrk="1" hangingPunct="1">
              <a:lnSpc>
                <a:spcPct val="80000"/>
              </a:lnSpc>
              <a:buFontTx/>
              <a:buNone/>
            </a:pPr>
            <a:r>
              <a:rPr lang="tr-TR" sz="2400" smtClean="0"/>
              <a:t>	Eğer milli maksatlar ve kararlar doğrultusunda, altimetrik basınç değerinin inch olarak verilmesi uygun görülmüş ise, Q harfi yerine A harfi altimetrik basınç grubunun belirticisi olarak kullanılır ve basınç değeri inch cinsinden kodlanır. </a:t>
            </a:r>
            <a:endParaRPr lang="tr-TR" sz="2400" b="1" smtClean="0"/>
          </a:p>
          <a:p>
            <a:pPr eaLnBrk="1" hangingPunct="1">
              <a:lnSpc>
                <a:spcPct val="80000"/>
              </a:lnSpc>
              <a:buFontTx/>
              <a:buNone/>
            </a:pPr>
            <a:r>
              <a:rPr lang="tr-TR" sz="2400" b="1" smtClean="0"/>
              <a:t>Örneğin;</a:t>
            </a:r>
            <a:r>
              <a:rPr lang="tr-TR" sz="2400" smtClean="0"/>
              <a:t> 	</a:t>
            </a:r>
            <a:r>
              <a:rPr lang="tr-TR" sz="2400" smtClean="0">
                <a:solidFill>
                  <a:srgbClr val="0000FF"/>
                </a:solidFill>
              </a:rPr>
              <a:t>QNH 29.71 inch ise  “A2971</a:t>
            </a:r>
            <a:r>
              <a:rPr lang="tr-TR" sz="2400" smtClean="0"/>
              <a:t>”</a:t>
            </a:r>
          </a:p>
          <a:p>
            <a:pPr eaLnBrk="1" hangingPunct="1">
              <a:lnSpc>
                <a:spcPct val="80000"/>
              </a:lnSpc>
              <a:buFontTx/>
              <a:buNone/>
            </a:pPr>
            <a:endParaRPr lang="tr-TR" sz="2400" smtClean="0"/>
          </a:p>
          <a:p>
            <a:pPr eaLnBrk="1" hangingPunct="1">
              <a:lnSpc>
                <a:spcPct val="80000"/>
              </a:lnSpc>
              <a:buFontTx/>
              <a:buNone/>
            </a:pPr>
            <a:r>
              <a:rPr lang="tr-TR" sz="2400" smtClean="0"/>
              <a:t>Ülkemizde, basınç grubu hPa olarak koda dahil edilecektir.</a:t>
            </a:r>
          </a:p>
          <a:p>
            <a:pPr eaLnBrk="1" hangingPunct="1">
              <a:lnSpc>
                <a:spcPct val="80000"/>
              </a:lnSpc>
            </a:pPr>
            <a:endParaRPr lang="tr-TR" sz="2400" smtClean="0"/>
          </a:p>
        </p:txBody>
      </p:sp>
      <p:sp>
        <p:nvSpPr>
          <p:cNvPr id="58371" name="Rectangle 4"/>
          <p:cNvSpPr>
            <a:spLocks noChangeArrowheads="1"/>
          </p:cNvSpPr>
          <p:nvPr/>
        </p:nvSpPr>
        <p:spPr bwMode="auto">
          <a:xfrm>
            <a:off x="1547813" y="361950"/>
            <a:ext cx="6010275" cy="420688"/>
          </a:xfrm>
          <a:prstGeom prst="rect">
            <a:avLst/>
          </a:prstGeom>
          <a:noFill/>
          <a:ln w="9525">
            <a:noFill/>
            <a:miter lim="800000"/>
            <a:headEnd/>
            <a:tailEnd/>
          </a:ln>
        </p:spPr>
        <p:txBody>
          <a:bodyPr wrap="none">
            <a:spAutoFit/>
          </a:bodyPr>
          <a:lstStyle/>
          <a:p>
            <a:pPr>
              <a:lnSpc>
                <a:spcPct val="90000"/>
              </a:lnSpc>
              <a:spcBef>
                <a:spcPct val="20000"/>
              </a:spcBef>
            </a:pPr>
            <a:r>
              <a:rPr lang="tr-TR" b="1">
                <a:solidFill>
                  <a:srgbClr val="FF0000"/>
                </a:solidFill>
              </a:rPr>
              <a:t>QPhPhPhPh </a:t>
            </a:r>
            <a:r>
              <a:rPr lang="tr-TR" b="1"/>
              <a:t> </a:t>
            </a:r>
            <a:r>
              <a:rPr lang="tr-TR" b="1">
                <a:solidFill>
                  <a:srgbClr val="0000FF"/>
                </a:solidFill>
              </a:rPr>
              <a:t>ALTİMETRE (QNH) GRUBU</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8313" y="2420938"/>
            <a:ext cx="8229600" cy="1143000"/>
          </a:xfrm>
        </p:spPr>
        <p:txBody>
          <a:bodyPr/>
          <a:lstStyle/>
          <a:p>
            <a:pPr eaLnBrk="1" hangingPunct="1"/>
            <a:r>
              <a:rPr lang="tr-TR" smtClean="0">
                <a:solidFill>
                  <a:schemeClr val="tx1"/>
                </a:solidFill>
              </a:rPr>
              <a:t>Tamamlayıcı Bilgiler Bölümü</a:t>
            </a:r>
          </a:p>
        </p:txBody>
      </p:sp>
      <p:pic>
        <p:nvPicPr>
          <p:cNvPr id="3"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214313" y="1125538"/>
            <a:ext cx="8713787" cy="5183187"/>
          </a:xfrm>
        </p:spPr>
        <p:txBody>
          <a:bodyPr/>
          <a:lstStyle/>
          <a:p>
            <a:pPr algn="ctr" eaLnBrk="1" hangingPunct="1">
              <a:buFontTx/>
              <a:buNone/>
            </a:pPr>
            <a:endParaRPr lang="tr-TR" sz="2400" b="1" smtClean="0">
              <a:solidFill>
                <a:srgbClr val="0000FF"/>
              </a:solidFill>
            </a:endParaRPr>
          </a:p>
          <a:p>
            <a:pPr algn="ctr" eaLnBrk="1" hangingPunct="1">
              <a:buFontTx/>
              <a:buNone/>
            </a:pPr>
            <a:endParaRPr lang="tr-TR" sz="2400" b="1" smtClean="0">
              <a:solidFill>
                <a:srgbClr val="0000FF"/>
              </a:solidFill>
            </a:endParaRPr>
          </a:p>
          <a:p>
            <a:pPr eaLnBrk="1" hangingPunct="1">
              <a:buFontTx/>
              <a:buNone/>
            </a:pPr>
            <a:r>
              <a:rPr lang="tr-TR" sz="2000" b="1" smtClean="0"/>
              <a:t>			    	</a:t>
            </a:r>
            <a:r>
              <a:rPr lang="tr-TR" sz="2000" b="1" smtClean="0">
                <a:solidFill>
                  <a:srgbClr val="FF0000"/>
                </a:solidFill>
              </a:rPr>
              <a:t>WS  RWYDRDR</a:t>
            </a:r>
          </a:p>
          <a:p>
            <a:pPr eaLnBrk="1" hangingPunct="1">
              <a:buFontTx/>
              <a:buNone/>
            </a:pPr>
            <a:r>
              <a:rPr lang="tr-TR" sz="2000" b="1" smtClean="0"/>
              <a:t>	</a:t>
            </a:r>
            <a:r>
              <a:rPr lang="tr-TR" sz="2000" b="1" smtClean="0">
                <a:solidFill>
                  <a:srgbClr val="FF0000"/>
                </a:solidFill>
              </a:rPr>
              <a:t>REw’w’</a:t>
            </a:r>
            <a:r>
              <a:rPr lang="tr-TR" sz="2000" b="1" smtClean="0"/>
              <a:t>   	or		           </a:t>
            </a:r>
            <a:r>
              <a:rPr lang="tr-TR" sz="1600" b="1" smtClean="0">
                <a:solidFill>
                  <a:srgbClr val="FF0000"/>
                </a:solidFill>
              </a:rPr>
              <a:t>(WTSTS/SS’)   (RRRRERCReReRBRBR)</a:t>
            </a:r>
            <a:r>
              <a:rPr lang="tr-TR" sz="1400" b="1" smtClean="0"/>
              <a:t> </a:t>
            </a:r>
          </a:p>
          <a:p>
            <a:pPr eaLnBrk="1" hangingPunct="1">
              <a:buFontTx/>
              <a:buNone/>
            </a:pPr>
            <a:r>
              <a:rPr lang="tr-TR" sz="2000" b="1" smtClean="0"/>
              <a:t>			    	</a:t>
            </a:r>
            <a:r>
              <a:rPr lang="tr-TR" sz="2000" b="1" smtClean="0">
                <a:solidFill>
                  <a:srgbClr val="FF0000"/>
                </a:solidFill>
              </a:rPr>
              <a:t>WS  ALL  RWY</a:t>
            </a:r>
          </a:p>
          <a:p>
            <a:pPr eaLnBrk="1" hangingPunct="1">
              <a:buFontTx/>
              <a:buNone/>
            </a:pPr>
            <a:endParaRPr lang="tr-TR" sz="2000" b="1" smtClean="0">
              <a:solidFill>
                <a:srgbClr val="FF0000"/>
              </a:solidFill>
            </a:endParaRPr>
          </a:p>
          <a:p>
            <a:pPr eaLnBrk="1" hangingPunct="1">
              <a:buFontTx/>
              <a:buNone/>
            </a:pPr>
            <a:r>
              <a:rPr lang="tr-TR" sz="2800" smtClean="0"/>
              <a:t>Uluslar arası bilgi alış-verişinde, tamamlayıcı bilgiler kısmında, yalnızca uçuş faaliyetleri için önemli görülen geçmiş hava olayları ve alçak seviye rüzgâr sheari, pilotlarca belirlenip meteoroloji ofisine bildirilmesi durumunda ise yaklaşma ve tırmanma sahasındaki buzlanma ve türbülans vs. bilgiler verilir.</a:t>
            </a:r>
          </a:p>
        </p:txBody>
      </p:sp>
      <p:sp>
        <p:nvSpPr>
          <p:cNvPr id="60419" name="Rectangle 3"/>
          <p:cNvSpPr>
            <a:spLocks noChangeArrowheads="1"/>
          </p:cNvSpPr>
          <p:nvPr/>
        </p:nvSpPr>
        <p:spPr bwMode="auto">
          <a:xfrm>
            <a:off x="1397000" y="333375"/>
            <a:ext cx="6343650" cy="457200"/>
          </a:xfrm>
          <a:prstGeom prst="rect">
            <a:avLst/>
          </a:prstGeom>
          <a:noFill/>
          <a:ln w="9525">
            <a:noFill/>
            <a:miter lim="800000"/>
            <a:headEnd/>
            <a:tailEnd/>
          </a:ln>
        </p:spPr>
        <p:txBody>
          <a:bodyPr>
            <a:spAutoFit/>
          </a:bodyPr>
          <a:lstStyle/>
          <a:p>
            <a:pPr algn="ctr"/>
            <a:r>
              <a:rPr lang="tr-TR" b="1">
                <a:solidFill>
                  <a:srgbClr val="FF0000"/>
                </a:solidFill>
              </a:rPr>
              <a:t>Tamamlayıcı Bilgiler</a:t>
            </a:r>
            <a:endParaRPr lang="tr-TR" b="1">
              <a:solidFill>
                <a:srgbClr val="0000FF"/>
              </a:solidFill>
            </a:endParaRP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446088" y="1168400"/>
            <a:ext cx="8229600" cy="5500688"/>
          </a:xfrm>
        </p:spPr>
        <p:txBody>
          <a:bodyPr/>
          <a:lstStyle/>
          <a:p>
            <a:pPr eaLnBrk="1" hangingPunct="1">
              <a:lnSpc>
                <a:spcPct val="80000"/>
              </a:lnSpc>
              <a:buFontTx/>
              <a:buNone/>
            </a:pPr>
            <a:r>
              <a:rPr lang="tr-TR" sz="2000" smtClean="0"/>
              <a:t>Uçuş faaliyetleri için önem arz eden ve pist seviyesi ile 500 metre yükseklik arasında yaklaşma veya kalkış path’i boyunca tespit edilen Rüzgâr Sheari bu grupta rapor edilir.</a:t>
            </a:r>
          </a:p>
          <a:p>
            <a:pPr eaLnBrk="1" hangingPunct="1">
              <a:lnSpc>
                <a:spcPct val="80000"/>
              </a:lnSpc>
              <a:buFontTx/>
              <a:buNone/>
            </a:pPr>
            <a:endParaRPr lang="tr-TR" sz="2000" smtClean="0"/>
          </a:p>
          <a:p>
            <a:pPr eaLnBrk="1" hangingPunct="1">
              <a:lnSpc>
                <a:spcPct val="80000"/>
              </a:lnSpc>
              <a:buFontTx/>
              <a:buNone/>
            </a:pPr>
            <a:r>
              <a:rPr lang="tr-TR" sz="2000" smtClean="0"/>
              <a:t>	Rüzgâr Sheari, bir pist başında belirlenmiş ise, “WS  RWYDRDR”  kod formatında, Şayet Rüzgâr Sheari her iki pist başında da belirlenmiş ise o zaman  “WS  ALL  RWY”  kod formatında rapor edilir.</a:t>
            </a:r>
          </a:p>
          <a:p>
            <a:pPr eaLnBrk="1" hangingPunct="1">
              <a:lnSpc>
                <a:spcPct val="80000"/>
              </a:lnSpc>
              <a:buFontTx/>
              <a:buNone/>
            </a:pPr>
            <a:endParaRPr lang="tr-TR" sz="2000" smtClean="0"/>
          </a:p>
          <a:p>
            <a:pPr eaLnBrk="1" hangingPunct="1">
              <a:lnSpc>
                <a:spcPct val="80000"/>
              </a:lnSpc>
              <a:buFontTx/>
              <a:buNone/>
            </a:pPr>
            <a:r>
              <a:rPr lang="tr-TR" sz="2000" smtClean="0"/>
              <a:t>	</a:t>
            </a:r>
            <a:r>
              <a:rPr lang="tr-TR" sz="2000" b="1" smtClean="0"/>
              <a:t>Örneğin; </a:t>
            </a:r>
          </a:p>
          <a:p>
            <a:pPr eaLnBrk="1" hangingPunct="1">
              <a:lnSpc>
                <a:spcPct val="80000"/>
              </a:lnSpc>
              <a:buFontTx/>
              <a:buNone/>
            </a:pPr>
            <a:endParaRPr lang="tr-TR" sz="2000" smtClean="0"/>
          </a:p>
          <a:p>
            <a:pPr eaLnBrk="1" hangingPunct="1">
              <a:lnSpc>
                <a:spcPct val="80000"/>
              </a:lnSpc>
              <a:buFontTx/>
              <a:buNone/>
            </a:pPr>
            <a:r>
              <a:rPr lang="tr-TR" sz="2000" smtClean="0"/>
              <a:t>11 pist başında Rüzgâr Sheari rapor edilmiş ise bu durum kod formunda,</a:t>
            </a:r>
          </a:p>
          <a:p>
            <a:pPr eaLnBrk="1" hangingPunct="1">
              <a:lnSpc>
                <a:spcPct val="80000"/>
              </a:lnSpc>
              <a:buFontTx/>
              <a:buNone/>
            </a:pPr>
            <a:endParaRPr lang="tr-TR" sz="2000" smtClean="0"/>
          </a:p>
          <a:p>
            <a:pPr eaLnBrk="1" hangingPunct="1">
              <a:lnSpc>
                <a:spcPct val="80000"/>
              </a:lnSpc>
              <a:buFontTx/>
              <a:buNone/>
            </a:pPr>
            <a:r>
              <a:rPr lang="tr-TR" sz="2000" smtClean="0"/>
              <a:t>	METAR LTXX 151250Z . . . . . . . . . . . . . . . . . . . . . . . . WS  RWY11  NOSIG=</a:t>
            </a:r>
          </a:p>
          <a:p>
            <a:pPr eaLnBrk="1" hangingPunct="1">
              <a:lnSpc>
                <a:spcPct val="80000"/>
              </a:lnSpc>
              <a:buFontTx/>
              <a:buNone/>
            </a:pPr>
            <a:endParaRPr lang="tr-TR" sz="2000" smtClean="0"/>
          </a:p>
          <a:p>
            <a:pPr eaLnBrk="1" hangingPunct="1">
              <a:lnSpc>
                <a:spcPct val="80000"/>
              </a:lnSpc>
              <a:buFontTx/>
              <a:buNone/>
            </a:pPr>
            <a:r>
              <a:rPr lang="tr-TR" sz="2000" smtClean="0"/>
              <a:t>Hem 11 , hem de 29 pist başında Rüzgâr Sheari rapor edilmiş ise bu durum,</a:t>
            </a:r>
          </a:p>
          <a:p>
            <a:pPr eaLnBrk="1" hangingPunct="1">
              <a:lnSpc>
                <a:spcPct val="80000"/>
              </a:lnSpc>
              <a:buFontTx/>
              <a:buNone/>
            </a:pPr>
            <a:endParaRPr lang="tr-TR" sz="2000" smtClean="0"/>
          </a:p>
          <a:p>
            <a:pPr eaLnBrk="1" hangingPunct="1">
              <a:lnSpc>
                <a:spcPct val="80000"/>
              </a:lnSpc>
              <a:buFontTx/>
              <a:buNone/>
            </a:pPr>
            <a:r>
              <a:rPr lang="tr-TR" sz="2000" smtClean="0"/>
              <a:t>METAR LTXX 151450Z . . . . . . . . . . . . . . . . . . . . . . . . WS  ALL  RWY NOSIG=</a:t>
            </a:r>
          </a:p>
        </p:txBody>
      </p:sp>
      <p:sp>
        <p:nvSpPr>
          <p:cNvPr id="61443" name="Rectangle 3"/>
          <p:cNvSpPr>
            <a:spLocks noChangeArrowheads="1"/>
          </p:cNvSpPr>
          <p:nvPr/>
        </p:nvSpPr>
        <p:spPr bwMode="auto">
          <a:xfrm>
            <a:off x="1331913" y="-98425"/>
            <a:ext cx="6343650" cy="1006475"/>
          </a:xfrm>
          <a:prstGeom prst="rect">
            <a:avLst/>
          </a:prstGeom>
          <a:noFill/>
          <a:ln w="9525">
            <a:noFill/>
            <a:miter lim="800000"/>
            <a:headEnd/>
            <a:tailEnd/>
          </a:ln>
        </p:spPr>
        <p:txBody>
          <a:bodyPr>
            <a:spAutoFit/>
          </a:bodyPr>
          <a:lstStyle/>
          <a:p>
            <a:r>
              <a:rPr lang="tr-TR" sz="2000" b="1">
                <a:solidFill>
                  <a:srgbClr val="FF0000"/>
                </a:solidFill>
              </a:rPr>
              <a:t>WS  RWYDRDR</a:t>
            </a:r>
          </a:p>
          <a:p>
            <a:r>
              <a:rPr lang="tr-TR" sz="2000" b="1"/>
              <a:t>	veya	     – </a:t>
            </a:r>
            <a:r>
              <a:rPr lang="tr-TR" sz="2000" b="1">
                <a:solidFill>
                  <a:srgbClr val="0000FF"/>
                </a:solidFill>
              </a:rPr>
              <a:t>Alçak Seviye Rüzgâr Sheari Grubu</a:t>
            </a:r>
          </a:p>
          <a:p>
            <a:r>
              <a:rPr lang="tr-TR" sz="2000" b="1">
                <a:solidFill>
                  <a:srgbClr val="FF0000"/>
                </a:solidFill>
              </a:rPr>
              <a:t>WS  ALL  RWY	</a:t>
            </a:r>
            <a:r>
              <a:rPr lang="tr-TR" sz="2000" b="1"/>
              <a:t> </a:t>
            </a:r>
            <a:endParaRPr lang="tr-TR" sz="2000" b="1">
              <a:solidFill>
                <a:srgbClr val="0000FF"/>
              </a:solidFill>
            </a:endParaRP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7088" y="0"/>
            <a:ext cx="7772400" cy="1143000"/>
          </a:xfrm>
        </p:spPr>
        <p:txBody>
          <a:bodyPr/>
          <a:lstStyle/>
          <a:p>
            <a:pPr eaLnBrk="1" hangingPunct="1"/>
            <a:r>
              <a:rPr lang="tr-TR" smtClean="0">
                <a:solidFill>
                  <a:srgbClr val="0000FF"/>
                </a:solidFill>
              </a:rPr>
              <a:t>Rapor Tipi ve Tanımlama</a:t>
            </a:r>
            <a:endParaRPr lang="en-US" smtClean="0">
              <a:solidFill>
                <a:srgbClr val="0000FF"/>
              </a:solidFill>
            </a:endParaRPr>
          </a:p>
        </p:txBody>
      </p:sp>
      <p:sp>
        <p:nvSpPr>
          <p:cNvPr id="7171" name="Rectangle 3"/>
          <p:cNvSpPr>
            <a:spLocks noGrp="1" noChangeArrowheads="1"/>
          </p:cNvSpPr>
          <p:nvPr>
            <p:ph type="body" idx="1"/>
          </p:nvPr>
        </p:nvSpPr>
        <p:spPr/>
        <p:txBody>
          <a:bodyPr/>
          <a:lstStyle/>
          <a:p>
            <a:pPr eaLnBrk="1" hangingPunct="1">
              <a:buFontTx/>
              <a:buNone/>
            </a:pPr>
            <a:r>
              <a:rPr lang="en-US" sz="2800" smtClean="0">
                <a:solidFill>
                  <a:srgbClr val="FF0000"/>
                </a:solidFill>
              </a:rPr>
              <a:t>METAR </a:t>
            </a:r>
            <a:r>
              <a:rPr lang="tr-TR" sz="2800" smtClean="0"/>
              <a:t>veya</a:t>
            </a:r>
            <a:r>
              <a:rPr lang="en-US" sz="2800" smtClean="0"/>
              <a:t> </a:t>
            </a:r>
            <a:r>
              <a:rPr lang="en-US" sz="2800" smtClean="0">
                <a:solidFill>
                  <a:srgbClr val="FF0000"/>
                </a:solidFill>
              </a:rPr>
              <a:t>SPECI</a:t>
            </a:r>
            <a:r>
              <a:rPr lang="en-US" sz="2800" smtClean="0"/>
              <a:t> </a:t>
            </a:r>
            <a:r>
              <a:rPr lang="en-US" sz="2800" smtClean="0">
                <a:solidFill>
                  <a:srgbClr val="FF0000"/>
                </a:solidFill>
              </a:rPr>
              <a:t>CCCC YYGGggZ</a:t>
            </a:r>
          </a:p>
          <a:p>
            <a:pPr eaLnBrk="1" hangingPunct="1">
              <a:buFontTx/>
              <a:buNone/>
            </a:pPr>
            <a:endParaRPr lang="en-US" sz="2800" smtClean="0"/>
          </a:p>
          <a:p>
            <a:pPr eaLnBrk="1" hangingPunct="1">
              <a:buFontTx/>
              <a:buNone/>
            </a:pPr>
            <a:r>
              <a:rPr lang="en-US" sz="2800" smtClean="0">
                <a:solidFill>
                  <a:srgbClr val="FF0000"/>
                </a:solidFill>
              </a:rPr>
              <a:t>METAR </a:t>
            </a:r>
            <a:r>
              <a:rPr lang="tr-TR" sz="2800" smtClean="0"/>
              <a:t>veya</a:t>
            </a:r>
            <a:r>
              <a:rPr lang="en-US" sz="2800" smtClean="0"/>
              <a:t> </a:t>
            </a:r>
            <a:r>
              <a:rPr lang="en-US" sz="2800" smtClean="0">
                <a:solidFill>
                  <a:srgbClr val="FF0000"/>
                </a:solidFill>
              </a:rPr>
              <a:t>SPECI </a:t>
            </a:r>
            <a:r>
              <a:rPr lang="tr-TR" sz="2800" smtClean="0">
                <a:solidFill>
                  <a:srgbClr val="FF0000"/>
                </a:solidFill>
              </a:rPr>
              <a:t>    </a:t>
            </a:r>
            <a:r>
              <a:rPr lang="tr-TR" sz="2800" smtClean="0">
                <a:solidFill>
                  <a:srgbClr val="FF0000"/>
                </a:solidFill>
                <a:sym typeface="Wingdings" pitchFamily="2" charset="2"/>
              </a:rPr>
              <a:t>  </a:t>
            </a:r>
            <a:r>
              <a:rPr lang="tr-TR" sz="2800" smtClean="0">
                <a:sym typeface="Wingdings" pitchFamily="2" charset="2"/>
              </a:rPr>
              <a:t>Raporun Çeşidi</a:t>
            </a:r>
            <a:endParaRPr lang="en-US" sz="2800" smtClean="0"/>
          </a:p>
          <a:p>
            <a:pPr eaLnBrk="1" hangingPunct="1">
              <a:buFontTx/>
              <a:buNone/>
            </a:pPr>
            <a:endParaRPr lang="en-US" sz="2800" smtClean="0"/>
          </a:p>
          <a:p>
            <a:pPr eaLnBrk="1" hangingPunct="1">
              <a:buFontTx/>
              <a:buNone/>
            </a:pPr>
            <a:r>
              <a:rPr lang="en-US" sz="2800" smtClean="0">
                <a:solidFill>
                  <a:srgbClr val="FF0000"/>
                </a:solidFill>
              </a:rPr>
              <a:t>METAR </a:t>
            </a:r>
            <a:r>
              <a:rPr lang="tr-TR" sz="2800" smtClean="0"/>
              <a:t>Rutin</a:t>
            </a:r>
            <a:r>
              <a:rPr lang="en-US" sz="2800" smtClean="0"/>
              <a:t> </a:t>
            </a:r>
            <a:r>
              <a:rPr lang="tr-TR" sz="2800" smtClean="0"/>
              <a:t>Meydan Meteorolojik yer </a:t>
            </a:r>
            <a:r>
              <a:rPr lang="en-US" sz="2800" smtClean="0"/>
              <a:t>r</a:t>
            </a:r>
            <a:r>
              <a:rPr lang="tr-TR" sz="2800" smtClean="0"/>
              <a:t>aporu</a:t>
            </a:r>
            <a:endParaRPr lang="en-US" sz="2800" smtClean="0"/>
          </a:p>
          <a:p>
            <a:pPr eaLnBrk="1" hangingPunct="1">
              <a:buFontTx/>
              <a:buNone/>
            </a:pPr>
            <a:endParaRPr lang="en-US" sz="2800" smtClean="0"/>
          </a:p>
          <a:p>
            <a:pPr eaLnBrk="1" hangingPunct="1">
              <a:buFontTx/>
              <a:buNone/>
            </a:pPr>
            <a:r>
              <a:rPr lang="en-US" sz="2800" smtClean="0">
                <a:solidFill>
                  <a:srgbClr val="FF0000"/>
                </a:solidFill>
              </a:rPr>
              <a:t>SPECI</a:t>
            </a:r>
            <a:r>
              <a:rPr lang="en-US" sz="2800" smtClean="0"/>
              <a:t> </a:t>
            </a:r>
            <a:r>
              <a:rPr lang="tr-TR" sz="2800" smtClean="0"/>
              <a:t>Seçilmiş Özel Hava Raporu </a:t>
            </a:r>
          </a:p>
          <a:p>
            <a:pPr eaLnBrk="1" hangingPunct="1">
              <a:buFontTx/>
              <a:buNone/>
            </a:pPr>
            <a:r>
              <a:rPr lang="tr-TR" sz="2000" smtClean="0"/>
              <a:t>                  (Belirlenmiş kriterler dahilinde</a:t>
            </a:r>
            <a:r>
              <a:rPr lang="en-US" sz="2000" smtClean="0"/>
              <a:t>.</a:t>
            </a:r>
            <a:r>
              <a:rPr lang="tr-TR" sz="2000" smtClean="0"/>
              <a:t>)</a:t>
            </a:r>
            <a:endParaRPr lang="en-US" sz="2000"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457200" y="1208088"/>
            <a:ext cx="8229600" cy="5173662"/>
          </a:xfrm>
        </p:spPr>
        <p:txBody>
          <a:bodyPr/>
          <a:lstStyle/>
          <a:p>
            <a:pPr eaLnBrk="1" hangingPunct="1">
              <a:lnSpc>
                <a:spcPct val="90000"/>
              </a:lnSpc>
              <a:buFontTx/>
              <a:buNone/>
            </a:pPr>
            <a:r>
              <a:rPr lang="tr-TR" sz="2400" smtClean="0"/>
              <a:t>	Saatte bir rasat yapan Meydan Meteoroloji Ofisleri/İstasyonları, en son METAR rasadından itibaren bir saat içerisindeki, fakat rasat saatinde olmayan hadiseleri rapor etmek için bu grubu kullanacaklardır.</a:t>
            </a:r>
          </a:p>
          <a:p>
            <a:pPr eaLnBrk="1" hangingPunct="1">
              <a:lnSpc>
                <a:spcPct val="90000"/>
              </a:lnSpc>
              <a:buFontTx/>
              <a:buNone/>
            </a:pPr>
            <a:endParaRPr lang="tr-TR" sz="2400" smtClean="0"/>
          </a:p>
          <a:p>
            <a:pPr eaLnBrk="1" hangingPunct="1">
              <a:lnSpc>
                <a:spcPct val="90000"/>
              </a:lnSpc>
              <a:buFontTx/>
              <a:buNone/>
            </a:pPr>
            <a:r>
              <a:rPr lang="tr-TR" sz="2400" smtClean="0"/>
              <a:t>	Yarım saatte bir rasat yapan Meydan Meteoroloji Ofisleri/İstasyonları ise, en son METAR rasadından itibaren yarım saat içerisindeki, fakat rasat saatinde olmayan hadiseleri rapor etmek için bu grubu kullanacaklardır.</a:t>
            </a:r>
          </a:p>
          <a:p>
            <a:pPr eaLnBrk="1" hangingPunct="1">
              <a:lnSpc>
                <a:spcPct val="90000"/>
              </a:lnSpc>
              <a:buFontTx/>
              <a:buNone/>
            </a:pPr>
            <a:endParaRPr lang="tr-TR" sz="2400" smtClean="0"/>
          </a:p>
          <a:p>
            <a:pPr eaLnBrk="1" hangingPunct="1">
              <a:lnSpc>
                <a:spcPct val="90000"/>
              </a:lnSpc>
              <a:buFontTx/>
              <a:buNone/>
            </a:pPr>
            <a:r>
              <a:rPr lang="tr-TR" sz="2400" smtClean="0"/>
              <a:t>	Geçmiş hava grubu da halihazır hava grubunda olduğu gibi maksimum üç grup halinde verilebilir.</a:t>
            </a:r>
          </a:p>
        </p:txBody>
      </p:sp>
      <p:sp>
        <p:nvSpPr>
          <p:cNvPr id="62467" name="Rectangle 3"/>
          <p:cNvSpPr>
            <a:spLocks noChangeArrowheads="1"/>
          </p:cNvSpPr>
          <p:nvPr/>
        </p:nvSpPr>
        <p:spPr bwMode="auto">
          <a:xfrm>
            <a:off x="1397000" y="271463"/>
            <a:ext cx="6343650" cy="420687"/>
          </a:xfrm>
          <a:prstGeom prst="rect">
            <a:avLst/>
          </a:prstGeom>
          <a:noFill/>
          <a:ln w="9525">
            <a:noFill/>
            <a:miter lim="800000"/>
            <a:headEnd/>
            <a:tailEnd/>
          </a:ln>
        </p:spPr>
        <p:txBody>
          <a:bodyPr>
            <a:spAutoFit/>
          </a:bodyPr>
          <a:lstStyle/>
          <a:p>
            <a:pPr>
              <a:lnSpc>
                <a:spcPct val="90000"/>
              </a:lnSpc>
            </a:pPr>
            <a:r>
              <a:rPr lang="tr-TR" b="1">
                <a:solidFill>
                  <a:srgbClr val="FF0000"/>
                </a:solidFill>
              </a:rPr>
              <a:t>REw’w’</a:t>
            </a:r>
            <a:r>
              <a:rPr lang="tr-TR" b="1"/>
              <a:t> </a:t>
            </a:r>
            <a:r>
              <a:rPr lang="tr-TR" b="1">
                <a:solidFill>
                  <a:srgbClr val="0000FF"/>
                </a:solidFill>
              </a:rPr>
              <a:t>– Geçmiş Hava Olayları Grubu</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07950" y="1196975"/>
            <a:ext cx="8785225" cy="4679950"/>
          </a:xfrm>
        </p:spPr>
        <p:txBody>
          <a:bodyPr/>
          <a:lstStyle/>
          <a:p>
            <a:pPr marL="609600" indent="-609600" eaLnBrk="1" hangingPunct="1">
              <a:lnSpc>
                <a:spcPct val="80000"/>
              </a:lnSpc>
              <a:buFontTx/>
              <a:buNone/>
            </a:pPr>
            <a:r>
              <a:rPr lang="tr-TR" sz="2400" b="1" smtClean="0"/>
              <a:t>(1)   </a:t>
            </a:r>
            <a:r>
              <a:rPr lang="tr-TR" sz="2400" smtClean="0"/>
              <a:t>Geçmiş hava grubunda hadisenin şiddeti asla belirtilmez. </a:t>
            </a:r>
          </a:p>
          <a:p>
            <a:pPr marL="609600" indent="-609600" eaLnBrk="1" hangingPunct="1">
              <a:lnSpc>
                <a:spcPct val="80000"/>
              </a:lnSpc>
              <a:buFontTx/>
              <a:buNone/>
            </a:pPr>
            <a:r>
              <a:rPr lang="tr-TR" sz="2400" smtClean="0"/>
              <a:t>VC ile belirtilen hadiseler geçmiş hava grubunda rapor edilmez.</a:t>
            </a:r>
          </a:p>
          <a:p>
            <a:pPr marL="609600" indent="-609600" eaLnBrk="1" hangingPunct="1">
              <a:lnSpc>
                <a:spcPct val="80000"/>
              </a:lnSpc>
              <a:buFontTx/>
              <a:buNone/>
            </a:pPr>
            <a:r>
              <a:rPr lang="tr-TR" sz="2400" smtClean="0"/>
              <a:t>Görüş engelleyici hadiseler, BR, FG, MIFG, BCFG, PRFG, FZFG,FU, DU,SA, HZ,PO,SQ hava grubunda rapor edilmez.</a:t>
            </a:r>
          </a:p>
          <a:p>
            <a:pPr marL="609600" indent="-609600" eaLnBrk="1" hangingPunct="1">
              <a:lnSpc>
                <a:spcPct val="80000"/>
              </a:lnSpc>
              <a:buFontTx/>
              <a:buNone/>
            </a:pPr>
            <a:endParaRPr lang="tr-TR" sz="2400" smtClean="0"/>
          </a:p>
          <a:p>
            <a:pPr marL="609600" indent="-609600" eaLnBrk="1" hangingPunct="1">
              <a:lnSpc>
                <a:spcPct val="80000"/>
              </a:lnSpc>
              <a:buFontTx/>
              <a:buNone/>
            </a:pPr>
            <a:r>
              <a:rPr lang="tr-TR" sz="2400" b="1" smtClean="0"/>
              <a:t>(2) </a:t>
            </a:r>
            <a:r>
              <a:rPr lang="tr-TR" sz="2400" smtClean="0"/>
              <a:t>Eğer bir önceki rasatta yer alan aynı şiddetteki hava olayı/olayları, rasat anında devam etmiyor ise, bu durum geçmiş hava grubunda rapor edilir.</a:t>
            </a:r>
          </a:p>
          <a:p>
            <a:pPr marL="609600" indent="-609600" eaLnBrk="1" hangingPunct="1">
              <a:lnSpc>
                <a:spcPct val="80000"/>
              </a:lnSpc>
              <a:buFontTx/>
              <a:buNone/>
            </a:pPr>
            <a:endParaRPr lang="tr-TR" sz="2400" b="1" smtClean="0"/>
          </a:p>
          <a:p>
            <a:pPr marL="609600" indent="-609600" eaLnBrk="1" hangingPunct="1">
              <a:lnSpc>
                <a:spcPct val="80000"/>
              </a:lnSpc>
              <a:buFontTx/>
              <a:buNone/>
            </a:pPr>
            <a:r>
              <a:rPr lang="tr-TR" sz="2400" smtClean="0"/>
              <a:t>Bir önceki rasatta rapor edilen hava olayı şiddetliden orta şiddetliye veya hafife; orta şiddetliden hafife dönüşürse, yani şiddetinde bir azalma söz konusu ise, bu durum geçmiş hava grubunda rapor edilir.</a:t>
            </a:r>
          </a:p>
          <a:p>
            <a:pPr marL="609600" indent="-609600" eaLnBrk="1" hangingPunct="1">
              <a:lnSpc>
                <a:spcPct val="80000"/>
              </a:lnSpc>
              <a:buFontTx/>
              <a:buNone/>
            </a:pPr>
            <a:endParaRPr lang="tr-TR" sz="2400" b="1" smtClean="0"/>
          </a:p>
        </p:txBody>
      </p:sp>
      <p:sp>
        <p:nvSpPr>
          <p:cNvPr id="63491" name="Rectangle 3"/>
          <p:cNvSpPr>
            <a:spLocks noChangeArrowheads="1"/>
          </p:cNvSpPr>
          <p:nvPr/>
        </p:nvSpPr>
        <p:spPr bwMode="auto">
          <a:xfrm>
            <a:off x="1397000" y="271463"/>
            <a:ext cx="6343650" cy="420687"/>
          </a:xfrm>
          <a:prstGeom prst="rect">
            <a:avLst/>
          </a:prstGeom>
          <a:noFill/>
          <a:ln w="9525">
            <a:noFill/>
            <a:miter lim="800000"/>
            <a:headEnd/>
            <a:tailEnd/>
          </a:ln>
        </p:spPr>
        <p:txBody>
          <a:bodyPr>
            <a:spAutoFit/>
          </a:bodyPr>
          <a:lstStyle/>
          <a:p>
            <a:pPr>
              <a:lnSpc>
                <a:spcPct val="90000"/>
              </a:lnSpc>
            </a:pPr>
            <a:r>
              <a:rPr lang="tr-TR" b="1">
                <a:solidFill>
                  <a:srgbClr val="FF0000"/>
                </a:solidFill>
              </a:rPr>
              <a:t>REw’w’</a:t>
            </a:r>
            <a:r>
              <a:rPr lang="tr-TR" b="1"/>
              <a:t> </a:t>
            </a:r>
            <a:r>
              <a:rPr lang="tr-TR" b="1">
                <a:solidFill>
                  <a:srgbClr val="0000FF"/>
                </a:solidFill>
              </a:rPr>
              <a:t>– Geçmiş Hava Olayları Grubu</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457200" y="1268413"/>
            <a:ext cx="8229600" cy="4897437"/>
          </a:xfrm>
        </p:spPr>
        <p:txBody>
          <a:bodyPr/>
          <a:lstStyle/>
          <a:p>
            <a:pPr eaLnBrk="1" hangingPunct="1">
              <a:lnSpc>
                <a:spcPct val="80000"/>
              </a:lnSpc>
              <a:buFontTx/>
              <a:buNone/>
            </a:pPr>
            <a:r>
              <a:rPr lang="tr-TR" sz="2400" b="1" smtClean="0"/>
              <a:t>Örneğin;</a:t>
            </a:r>
            <a:r>
              <a:rPr lang="tr-TR" sz="2400" smtClean="0"/>
              <a:t> +TSRA rapor edilmiş,  gözlem zamanında TSRA veya –TSRA dönüşmüş ise, geçmiş hava grubu  “RETSRA”  olarak rapor edilir.</a:t>
            </a:r>
          </a:p>
          <a:p>
            <a:pPr eaLnBrk="1" hangingPunct="1">
              <a:lnSpc>
                <a:spcPct val="80000"/>
              </a:lnSpc>
              <a:buFontTx/>
              <a:buNone/>
            </a:pPr>
            <a:r>
              <a:rPr lang="tr-TR" sz="2400" smtClean="0"/>
              <a:t>Bir önceki rasatta rapor edilen hava olayı hafif iken orta şiddetliye veya şiddetliye; orta şiddetli iken şiddetliye dönüşürse, yani şiddetinde bir artma söz konusu ise, bu durum geçmiş hava grubunda belirtilmez.</a:t>
            </a:r>
          </a:p>
          <a:p>
            <a:pPr eaLnBrk="1" hangingPunct="1">
              <a:lnSpc>
                <a:spcPct val="80000"/>
              </a:lnSpc>
              <a:buFontTx/>
              <a:buNone/>
            </a:pPr>
            <a:endParaRPr lang="tr-TR" sz="2400" b="1" smtClean="0"/>
          </a:p>
          <a:p>
            <a:pPr eaLnBrk="1" hangingPunct="1">
              <a:lnSpc>
                <a:spcPct val="80000"/>
              </a:lnSpc>
              <a:buFontTx/>
              <a:buNone/>
            </a:pPr>
            <a:r>
              <a:rPr lang="tr-TR" sz="2400" smtClean="0"/>
              <a:t>Bir önceki rasatta rapor edilen hava olayı, gözlem anında başka bir hadiseye dönüşmüş ise, bu durum geçmiş hava grubunda rapor edilir.</a:t>
            </a:r>
          </a:p>
          <a:p>
            <a:pPr eaLnBrk="1" hangingPunct="1">
              <a:lnSpc>
                <a:spcPct val="80000"/>
              </a:lnSpc>
              <a:buFontTx/>
              <a:buNone/>
            </a:pPr>
            <a:endParaRPr lang="tr-TR" sz="2400" b="1" smtClean="0"/>
          </a:p>
          <a:p>
            <a:pPr eaLnBrk="1" hangingPunct="1">
              <a:lnSpc>
                <a:spcPct val="80000"/>
              </a:lnSpc>
              <a:buFontTx/>
              <a:buNone/>
            </a:pPr>
            <a:r>
              <a:rPr lang="tr-TR" sz="2400" b="1" smtClean="0"/>
              <a:t>Örneğin;</a:t>
            </a:r>
            <a:r>
              <a:rPr lang="tr-TR" sz="2400" smtClean="0"/>
              <a:t> önceki rasatta –SHRA rapor edilmiş, ancak gözlem zamanında bu RASN dönüşmüş ise, geçmiş hava grubu  “RESHRA”  olarak rapor edilir.</a:t>
            </a:r>
          </a:p>
        </p:txBody>
      </p:sp>
      <p:sp>
        <p:nvSpPr>
          <p:cNvPr id="64515" name="Rectangle 3"/>
          <p:cNvSpPr>
            <a:spLocks noChangeArrowheads="1"/>
          </p:cNvSpPr>
          <p:nvPr/>
        </p:nvSpPr>
        <p:spPr bwMode="auto">
          <a:xfrm>
            <a:off x="1397000" y="271463"/>
            <a:ext cx="6343650" cy="420687"/>
          </a:xfrm>
          <a:prstGeom prst="rect">
            <a:avLst/>
          </a:prstGeom>
          <a:noFill/>
          <a:ln w="9525">
            <a:noFill/>
            <a:miter lim="800000"/>
            <a:headEnd/>
            <a:tailEnd/>
          </a:ln>
        </p:spPr>
        <p:txBody>
          <a:bodyPr>
            <a:spAutoFit/>
          </a:bodyPr>
          <a:lstStyle/>
          <a:p>
            <a:pPr>
              <a:lnSpc>
                <a:spcPct val="90000"/>
              </a:lnSpc>
            </a:pPr>
            <a:r>
              <a:rPr lang="tr-TR" b="1">
                <a:solidFill>
                  <a:srgbClr val="FF0000"/>
                </a:solidFill>
              </a:rPr>
              <a:t>REw’w’</a:t>
            </a:r>
            <a:r>
              <a:rPr lang="tr-TR" b="1"/>
              <a:t> </a:t>
            </a:r>
            <a:r>
              <a:rPr lang="tr-TR" b="1">
                <a:solidFill>
                  <a:srgbClr val="0000FF"/>
                </a:solidFill>
              </a:rPr>
              <a:t>– Geçmiş Hava Olayları Grubu</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57200" y="1196975"/>
            <a:ext cx="8229600" cy="5076825"/>
          </a:xfrm>
        </p:spPr>
        <p:txBody>
          <a:bodyPr/>
          <a:lstStyle/>
          <a:p>
            <a:pPr eaLnBrk="1" hangingPunct="1">
              <a:lnSpc>
                <a:spcPct val="80000"/>
              </a:lnSpc>
              <a:buFontTx/>
              <a:buNone/>
            </a:pPr>
            <a:r>
              <a:rPr lang="tr-TR" sz="2400" b="1" smtClean="0">
                <a:solidFill>
                  <a:srgbClr val="FF0000"/>
                </a:solidFill>
              </a:rPr>
              <a:t>(WTSTS/SS’)</a:t>
            </a:r>
            <a:r>
              <a:rPr lang="tr-TR" sz="2400" b="1" smtClean="0"/>
              <a:t>  Deniz Yüzey Sıcaklığı ve Denizin Durumu Grubu</a:t>
            </a:r>
          </a:p>
          <a:p>
            <a:pPr eaLnBrk="1" hangingPunct="1">
              <a:lnSpc>
                <a:spcPct val="80000"/>
              </a:lnSpc>
              <a:buFontTx/>
              <a:buNone/>
            </a:pPr>
            <a:r>
              <a:rPr lang="tr-TR" sz="2400" b="1" smtClean="0">
                <a:solidFill>
                  <a:srgbClr val="FF0000"/>
                </a:solidFill>
              </a:rPr>
              <a:t>W</a:t>
            </a:r>
            <a:r>
              <a:rPr lang="tr-TR" sz="2400" b="1" smtClean="0"/>
              <a:t>	: </a:t>
            </a:r>
            <a:r>
              <a:rPr lang="tr-TR" sz="2400" smtClean="0"/>
              <a:t>Deniz yüzey sıcaklığı grup göstericisi.</a:t>
            </a:r>
          </a:p>
          <a:p>
            <a:pPr eaLnBrk="1" hangingPunct="1">
              <a:lnSpc>
                <a:spcPct val="80000"/>
              </a:lnSpc>
              <a:buFontTx/>
              <a:buNone/>
            </a:pPr>
            <a:endParaRPr lang="tr-TR" sz="2400" smtClean="0"/>
          </a:p>
          <a:p>
            <a:pPr eaLnBrk="1" hangingPunct="1">
              <a:lnSpc>
                <a:spcPct val="80000"/>
              </a:lnSpc>
              <a:buFontTx/>
              <a:buNone/>
            </a:pPr>
            <a:r>
              <a:rPr lang="tr-TR" sz="2400" b="1" smtClean="0">
                <a:solidFill>
                  <a:srgbClr val="FF0000"/>
                </a:solidFill>
              </a:rPr>
              <a:t>TSTS</a:t>
            </a:r>
            <a:r>
              <a:rPr lang="tr-TR" sz="2400" b="1" smtClean="0"/>
              <a:t>: </a:t>
            </a:r>
            <a:r>
              <a:rPr lang="tr-TR" sz="2400" smtClean="0"/>
              <a:t>Tam santigrat derece olarak deniz yüzey sıcaklığı.</a:t>
            </a:r>
          </a:p>
          <a:p>
            <a:pPr eaLnBrk="1" hangingPunct="1">
              <a:lnSpc>
                <a:spcPct val="80000"/>
              </a:lnSpc>
              <a:buFontTx/>
              <a:buNone/>
            </a:pPr>
            <a:endParaRPr lang="tr-TR" sz="2400" smtClean="0"/>
          </a:p>
          <a:p>
            <a:pPr eaLnBrk="1" hangingPunct="1">
              <a:lnSpc>
                <a:spcPct val="80000"/>
              </a:lnSpc>
              <a:buFontTx/>
              <a:buNone/>
            </a:pPr>
            <a:r>
              <a:rPr lang="tr-TR" sz="2400" smtClean="0"/>
              <a:t>	  Deniz yüzey sıcaklığı aynı hava sıcaklığı ve işba sıcaklığı gibi kodlanır.</a:t>
            </a:r>
          </a:p>
          <a:p>
            <a:pPr eaLnBrk="1" hangingPunct="1">
              <a:lnSpc>
                <a:spcPct val="80000"/>
              </a:lnSpc>
              <a:buFontTx/>
              <a:buNone/>
            </a:pPr>
            <a:endParaRPr lang="tr-TR" sz="2400" smtClean="0"/>
          </a:p>
          <a:p>
            <a:pPr eaLnBrk="1" hangingPunct="1">
              <a:lnSpc>
                <a:spcPct val="80000"/>
              </a:lnSpc>
              <a:buFontTx/>
              <a:buNone/>
            </a:pPr>
            <a:r>
              <a:rPr lang="tr-TR" sz="2400" smtClean="0"/>
              <a:t>	</a:t>
            </a:r>
            <a:r>
              <a:rPr lang="tr-TR" sz="2400" b="1" smtClean="0">
                <a:solidFill>
                  <a:srgbClr val="FF0000"/>
                </a:solidFill>
              </a:rPr>
              <a:t>S</a:t>
            </a:r>
            <a:r>
              <a:rPr lang="tr-TR" sz="2400" b="1" smtClean="0"/>
              <a:t>	:</a:t>
            </a:r>
            <a:r>
              <a:rPr lang="tr-TR" sz="2400" smtClean="0"/>
              <a:t> Denizin durumunu gösteren grup göstericisi.</a:t>
            </a:r>
          </a:p>
          <a:p>
            <a:pPr eaLnBrk="1" hangingPunct="1">
              <a:lnSpc>
                <a:spcPct val="80000"/>
              </a:lnSpc>
              <a:buFontTx/>
              <a:buNone/>
            </a:pPr>
            <a:endParaRPr lang="tr-TR" sz="2400" smtClean="0"/>
          </a:p>
          <a:p>
            <a:pPr eaLnBrk="1" hangingPunct="1">
              <a:lnSpc>
                <a:spcPct val="80000"/>
              </a:lnSpc>
              <a:buFontTx/>
              <a:buNone/>
            </a:pPr>
            <a:r>
              <a:rPr lang="tr-TR" sz="2400" smtClean="0"/>
              <a:t>	</a:t>
            </a:r>
            <a:r>
              <a:rPr lang="tr-TR" sz="2400" b="1" smtClean="0">
                <a:solidFill>
                  <a:srgbClr val="FF0000"/>
                </a:solidFill>
              </a:rPr>
              <a:t>S’</a:t>
            </a:r>
            <a:r>
              <a:rPr lang="tr-TR" sz="2400" b="1" smtClean="0"/>
              <a:t>	:</a:t>
            </a:r>
            <a:r>
              <a:rPr lang="tr-TR" sz="2400" smtClean="0"/>
              <a:t> Denizin durumu (Kod 3700)</a:t>
            </a:r>
          </a:p>
          <a:p>
            <a:pPr eaLnBrk="1" hangingPunct="1">
              <a:lnSpc>
                <a:spcPct val="80000"/>
              </a:lnSpc>
              <a:buFontTx/>
              <a:buNone/>
            </a:pPr>
            <a:endParaRPr lang="tr-TR" sz="2400" smtClean="0"/>
          </a:p>
          <a:p>
            <a:pPr eaLnBrk="1" hangingPunct="1">
              <a:lnSpc>
                <a:spcPct val="80000"/>
              </a:lnSpc>
              <a:buFontTx/>
              <a:buNone/>
            </a:pPr>
            <a:r>
              <a:rPr lang="tr-TR" sz="2400" smtClean="0"/>
              <a:t>	</a:t>
            </a:r>
            <a:r>
              <a:rPr lang="tr-TR" sz="2000" b="1" smtClean="0">
                <a:solidFill>
                  <a:srgbClr val="0000FF"/>
                </a:solidFill>
              </a:rPr>
              <a:t>NOT	   :  </a:t>
            </a:r>
            <a:r>
              <a:rPr lang="tr-TR" sz="2000" smtClean="0">
                <a:solidFill>
                  <a:srgbClr val="0000FF"/>
                </a:solidFill>
              </a:rPr>
              <a:t> Bu grup ülkemizde kullanılmayacaktır.</a:t>
            </a:r>
          </a:p>
        </p:txBody>
      </p:sp>
      <p:sp>
        <p:nvSpPr>
          <p:cNvPr id="65539" name="Rectangle 3"/>
          <p:cNvSpPr>
            <a:spLocks noChangeArrowheads="1"/>
          </p:cNvSpPr>
          <p:nvPr/>
        </p:nvSpPr>
        <p:spPr bwMode="auto">
          <a:xfrm>
            <a:off x="1397000" y="271463"/>
            <a:ext cx="6343650" cy="420687"/>
          </a:xfrm>
          <a:prstGeom prst="rect">
            <a:avLst/>
          </a:prstGeom>
          <a:noFill/>
          <a:ln w="9525">
            <a:noFill/>
            <a:miter lim="800000"/>
            <a:headEnd/>
            <a:tailEnd/>
          </a:ln>
        </p:spPr>
        <p:txBody>
          <a:bodyPr>
            <a:spAutoFit/>
          </a:bodyPr>
          <a:lstStyle/>
          <a:p>
            <a:pPr algn="ctr">
              <a:lnSpc>
                <a:spcPct val="90000"/>
              </a:lnSpc>
            </a:pPr>
            <a:r>
              <a:rPr lang="tr-TR" b="1">
                <a:solidFill>
                  <a:srgbClr val="FF0000"/>
                </a:solidFill>
              </a:rPr>
              <a:t>D E N İ Z</a:t>
            </a:r>
            <a:endParaRPr lang="tr-TR" b="1">
              <a:solidFill>
                <a:srgbClr val="0000FF"/>
              </a:solidFill>
            </a:endParaRP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611188" y="1168400"/>
            <a:ext cx="8229600" cy="5356225"/>
          </a:xfrm>
        </p:spPr>
        <p:txBody>
          <a:bodyPr/>
          <a:lstStyle/>
          <a:p>
            <a:pPr eaLnBrk="1" hangingPunct="1">
              <a:lnSpc>
                <a:spcPct val="90000"/>
              </a:lnSpc>
              <a:buFontTx/>
              <a:buNone/>
            </a:pPr>
            <a:endParaRPr lang="tr-TR" sz="2400" b="1" smtClean="0">
              <a:solidFill>
                <a:srgbClr val="FF0000"/>
              </a:solidFill>
            </a:endParaRPr>
          </a:p>
          <a:p>
            <a:pPr eaLnBrk="1" hangingPunct="1">
              <a:lnSpc>
                <a:spcPct val="90000"/>
              </a:lnSpc>
              <a:buFontTx/>
              <a:buNone/>
            </a:pPr>
            <a:r>
              <a:rPr lang="tr-TR" sz="2400" b="1" smtClean="0">
                <a:solidFill>
                  <a:srgbClr val="FF0000"/>
                </a:solidFill>
              </a:rPr>
              <a:t>(RRRRERCReReRBRBR)</a:t>
            </a:r>
            <a:r>
              <a:rPr lang="tr-TR" sz="2400" b="1" smtClean="0"/>
              <a:t> -  Pistin Durumu</a:t>
            </a:r>
          </a:p>
          <a:p>
            <a:pPr eaLnBrk="1" hangingPunct="1">
              <a:lnSpc>
                <a:spcPct val="90000"/>
              </a:lnSpc>
              <a:buFontTx/>
              <a:buNone/>
            </a:pPr>
            <a:r>
              <a:rPr lang="tr-TR" sz="2400" b="1" smtClean="0"/>
              <a:t> </a:t>
            </a:r>
          </a:p>
          <a:p>
            <a:pPr eaLnBrk="1" hangingPunct="1">
              <a:lnSpc>
                <a:spcPct val="90000"/>
              </a:lnSpc>
              <a:buFontTx/>
              <a:buNone/>
            </a:pPr>
            <a:r>
              <a:rPr lang="tr-TR" sz="2400" b="1" smtClean="0">
                <a:solidFill>
                  <a:srgbClr val="FF0000"/>
                </a:solidFill>
              </a:rPr>
              <a:t>RRRR</a:t>
            </a:r>
            <a:r>
              <a:rPr lang="tr-TR" sz="2400" b="1" smtClean="0"/>
              <a:t> : </a:t>
            </a:r>
            <a:r>
              <a:rPr lang="tr-TR" sz="2400" smtClean="0"/>
              <a:t>Bölgesel ICAO Havacılık Plânına göre pistin konumunu gösteren grup.</a:t>
            </a:r>
          </a:p>
          <a:p>
            <a:pPr eaLnBrk="1" hangingPunct="1">
              <a:lnSpc>
                <a:spcPct val="90000"/>
              </a:lnSpc>
              <a:buFontTx/>
              <a:buNone/>
            </a:pPr>
            <a:endParaRPr lang="tr-TR" sz="2400" b="1" smtClean="0"/>
          </a:p>
          <a:p>
            <a:pPr eaLnBrk="1" hangingPunct="1">
              <a:lnSpc>
                <a:spcPct val="90000"/>
              </a:lnSpc>
              <a:buFontTx/>
              <a:buNone/>
            </a:pPr>
            <a:r>
              <a:rPr lang="tr-TR" sz="2400" b="1" smtClean="0">
                <a:solidFill>
                  <a:srgbClr val="FF0000"/>
                </a:solidFill>
              </a:rPr>
              <a:t>ER</a:t>
            </a:r>
            <a:r>
              <a:rPr lang="tr-TR" sz="2400" smtClean="0"/>
              <a:t> : Pistin durumu (Kod 0919)</a:t>
            </a:r>
          </a:p>
          <a:p>
            <a:pPr eaLnBrk="1" hangingPunct="1">
              <a:lnSpc>
                <a:spcPct val="90000"/>
              </a:lnSpc>
              <a:buFontTx/>
              <a:buNone/>
            </a:pPr>
            <a:endParaRPr lang="tr-TR" sz="2400" b="1" smtClean="0"/>
          </a:p>
          <a:p>
            <a:pPr eaLnBrk="1" hangingPunct="1">
              <a:lnSpc>
                <a:spcPct val="90000"/>
              </a:lnSpc>
              <a:buFontTx/>
              <a:buNone/>
            </a:pPr>
            <a:r>
              <a:rPr lang="tr-TR" sz="2400" b="1" smtClean="0">
                <a:solidFill>
                  <a:srgbClr val="FF0000"/>
                </a:solidFill>
              </a:rPr>
              <a:t>CR</a:t>
            </a:r>
            <a:r>
              <a:rPr lang="tr-TR" sz="2400" smtClean="0"/>
              <a:t> : Pist üzerindeki birikinti / kirlilik boyutu (Kod 0519)</a:t>
            </a:r>
          </a:p>
          <a:p>
            <a:pPr eaLnBrk="1" hangingPunct="1">
              <a:lnSpc>
                <a:spcPct val="90000"/>
              </a:lnSpc>
              <a:buFontTx/>
              <a:buNone/>
            </a:pPr>
            <a:endParaRPr lang="tr-TR" sz="2400" b="1" smtClean="0"/>
          </a:p>
          <a:p>
            <a:pPr eaLnBrk="1" hangingPunct="1">
              <a:lnSpc>
                <a:spcPct val="90000"/>
              </a:lnSpc>
              <a:buFontTx/>
              <a:buNone/>
            </a:pPr>
            <a:r>
              <a:rPr lang="tr-TR" sz="2400" b="1" smtClean="0">
                <a:solidFill>
                  <a:srgbClr val="FF0000"/>
                </a:solidFill>
              </a:rPr>
              <a:t>eReR</a:t>
            </a:r>
            <a:r>
              <a:rPr lang="tr-TR" sz="2400" smtClean="0"/>
              <a:t> : Birikinti miktarı (Kod 1079)</a:t>
            </a:r>
          </a:p>
          <a:p>
            <a:pPr eaLnBrk="1" hangingPunct="1">
              <a:lnSpc>
                <a:spcPct val="90000"/>
              </a:lnSpc>
              <a:buFontTx/>
              <a:buNone/>
            </a:pPr>
            <a:endParaRPr lang="tr-TR" sz="2400" b="1" smtClean="0"/>
          </a:p>
          <a:p>
            <a:pPr eaLnBrk="1" hangingPunct="1">
              <a:lnSpc>
                <a:spcPct val="90000"/>
              </a:lnSpc>
              <a:buFontTx/>
              <a:buNone/>
            </a:pPr>
            <a:r>
              <a:rPr lang="tr-TR" sz="2400" b="1" smtClean="0">
                <a:solidFill>
                  <a:srgbClr val="FF0000"/>
                </a:solidFill>
              </a:rPr>
              <a:t>BRBR</a:t>
            </a:r>
            <a:r>
              <a:rPr lang="tr-TR" sz="2400" smtClean="0"/>
              <a:t> : Sürtünme katsayısı / Frenleme durumu (Kod 0366)</a:t>
            </a:r>
          </a:p>
        </p:txBody>
      </p:sp>
      <p:sp>
        <p:nvSpPr>
          <p:cNvPr id="66563" name="Rectangle 3"/>
          <p:cNvSpPr>
            <a:spLocks noChangeArrowheads="1"/>
          </p:cNvSpPr>
          <p:nvPr/>
        </p:nvSpPr>
        <p:spPr bwMode="auto">
          <a:xfrm>
            <a:off x="1397000" y="271463"/>
            <a:ext cx="6343650" cy="420687"/>
          </a:xfrm>
          <a:prstGeom prst="rect">
            <a:avLst/>
          </a:prstGeom>
          <a:noFill/>
          <a:ln w="9525">
            <a:noFill/>
            <a:miter lim="800000"/>
            <a:headEnd/>
            <a:tailEnd/>
          </a:ln>
        </p:spPr>
        <p:txBody>
          <a:bodyPr>
            <a:spAutoFit/>
          </a:bodyPr>
          <a:lstStyle/>
          <a:p>
            <a:pPr algn="ctr">
              <a:lnSpc>
                <a:spcPct val="90000"/>
              </a:lnSpc>
            </a:pPr>
            <a:r>
              <a:rPr lang="tr-TR" b="1">
                <a:solidFill>
                  <a:srgbClr val="FF0000"/>
                </a:solidFill>
              </a:rPr>
              <a:t>Pistin Durumu</a:t>
            </a:r>
            <a:endParaRPr lang="tr-TR" b="1">
              <a:solidFill>
                <a:srgbClr val="0000FF"/>
              </a:solidFill>
            </a:endParaRP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971550" y="-250825"/>
            <a:ext cx="184150" cy="641350"/>
          </a:xfrm>
          <a:prstGeom prst="rect">
            <a:avLst/>
          </a:prstGeom>
          <a:noFill/>
          <a:ln w="9525">
            <a:noFill/>
            <a:miter lim="800000"/>
            <a:headEnd/>
            <a:tailEnd/>
          </a:ln>
        </p:spPr>
        <p:txBody>
          <a:bodyPr wrap="none" anchor="ctr">
            <a:spAutoFit/>
          </a:bodyPr>
          <a:lstStyle/>
          <a:p>
            <a:r>
              <a:rPr lang="tr-TR" sz="1800">
                <a:latin typeface="Arial" charset="0"/>
              </a:rPr>
              <a:t/>
            </a:r>
            <a:br>
              <a:rPr lang="tr-TR" sz="1800">
                <a:latin typeface="Arial" charset="0"/>
              </a:rPr>
            </a:br>
            <a:endParaRPr lang="tr-TR" sz="1800">
              <a:latin typeface="Arial" charset="0"/>
            </a:endParaRPr>
          </a:p>
        </p:txBody>
      </p:sp>
      <p:graphicFrame>
        <p:nvGraphicFramePr>
          <p:cNvPr id="253975" name="Group 23"/>
          <p:cNvGraphicFramePr>
            <a:graphicFrameLocks noGrp="1"/>
          </p:cNvGraphicFramePr>
          <p:nvPr/>
        </p:nvGraphicFramePr>
        <p:xfrm>
          <a:off x="179388" y="908050"/>
          <a:ext cx="8713787" cy="5809615"/>
        </p:xfrm>
        <a:graphic>
          <a:graphicData uri="http://schemas.openxmlformats.org/drawingml/2006/table">
            <a:tbl>
              <a:tblPr/>
              <a:tblGrid>
                <a:gridCol w="1806575"/>
                <a:gridCol w="1781175"/>
                <a:gridCol w="1330325"/>
                <a:gridCol w="1435100"/>
                <a:gridCol w="2360612"/>
              </a:tblGrid>
              <a:tr h="841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itchFamily="18" charset="0"/>
                        </a:rPr>
                        <a:t>R</a:t>
                      </a:r>
                      <a:r>
                        <a:rPr kumimoji="0" lang="tr-TR" sz="1600" b="1" i="0" u="none" strike="noStrike" cap="none" normalizeH="0" baseline="-30000" smtClean="0">
                          <a:ln>
                            <a:noFill/>
                          </a:ln>
                          <a:solidFill>
                            <a:srgbClr val="FF0000"/>
                          </a:solidFill>
                          <a:effectLst/>
                          <a:latin typeface="Times New Roman" pitchFamily="18" charset="0"/>
                        </a:rPr>
                        <a:t>R</a:t>
                      </a:r>
                      <a:r>
                        <a:rPr kumimoji="0" lang="tr-TR" sz="1600" b="1" i="0" u="none" strike="noStrike" cap="none" normalizeH="0" baseline="0" smtClean="0">
                          <a:ln>
                            <a:noFill/>
                          </a:ln>
                          <a:solidFill>
                            <a:srgbClr val="FF0000"/>
                          </a:solidFill>
                          <a:effectLst/>
                          <a:latin typeface="Times New Roman" pitchFamily="18" charset="0"/>
                        </a:rPr>
                        <a:t>R</a:t>
                      </a:r>
                      <a:r>
                        <a:rPr kumimoji="0" lang="tr-TR" sz="1600" b="1" i="0" u="none" strike="noStrike" cap="none" normalizeH="0" baseline="-30000" smtClean="0">
                          <a:ln>
                            <a:noFill/>
                          </a:ln>
                          <a:solidFill>
                            <a:srgbClr val="FF0000"/>
                          </a:solidFill>
                          <a:effectLst/>
                          <a:latin typeface="Times New Roman" pitchFamily="18" charset="0"/>
                        </a:rPr>
                        <a:t>R</a:t>
                      </a:r>
                      <a:r>
                        <a:rPr kumimoji="0" lang="tr-TR" sz="1600" b="1" i="0" u="none" strike="noStrike" cap="none" normalizeH="0" baseline="-30000" smtClean="0">
                          <a:ln>
                            <a:noFill/>
                          </a:ln>
                          <a:solidFill>
                            <a:schemeClr val="tx1"/>
                          </a:solidFill>
                          <a:effectLst/>
                          <a:latin typeface="Times New Roman" pitchFamily="18" charset="0"/>
                        </a:rPr>
                        <a:t>- pistin konumu</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itchFamily="18" charset="0"/>
                        </a:rPr>
                        <a:t>E</a:t>
                      </a:r>
                      <a:r>
                        <a:rPr kumimoji="0" lang="tr-TR" sz="1600" b="1" i="0" u="none" strike="noStrike" cap="none" normalizeH="0" baseline="-30000" smtClean="0">
                          <a:ln>
                            <a:noFill/>
                          </a:ln>
                          <a:solidFill>
                            <a:srgbClr val="FF0000"/>
                          </a:solidFill>
                          <a:effectLst/>
                          <a:latin typeface="Times New Roman" pitchFamily="18" charset="0"/>
                        </a:rPr>
                        <a:t>R</a:t>
                      </a:r>
                      <a:r>
                        <a:rPr kumimoji="0" lang="tr-TR" sz="1600" b="1" i="0" u="none" strike="noStrike" cap="none" normalizeH="0" baseline="-30000" smtClean="0">
                          <a:ln>
                            <a:noFill/>
                          </a:ln>
                          <a:solidFill>
                            <a:schemeClr val="tx1"/>
                          </a:solidFill>
                          <a:effectLst/>
                          <a:latin typeface="Times New Roman" pitchFamily="18" charset="0"/>
                        </a:rPr>
                        <a:t>- Pistin durumu</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itchFamily="18" charset="0"/>
                        </a:rPr>
                        <a:t>C</a:t>
                      </a:r>
                      <a:r>
                        <a:rPr kumimoji="0" lang="tr-TR" sz="1600" b="1" i="0" u="none" strike="noStrike" cap="none" normalizeH="0" baseline="-30000" smtClean="0">
                          <a:ln>
                            <a:noFill/>
                          </a:ln>
                          <a:solidFill>
                            <a:srgbClr val="FF0000"/>
                          </a:solidFill>
                          <a:effectLst/>
                          <a:latin typeface="Times New Roman" pitchFamily="18" charset="0"/>
                        </a:rPr>
                        <a:t>R</a:t>
                      </a:r>
                      <a:r>
                        <a:rPr kumimoji="0" lang="tr-TR" sz="1600" b="1" i="0" u="none" strike="noStrike" cap="none" normalizeH="0" baseline="-30000" smtClean="0">
                          <a:ln>
                            <a:noFill/>
                          </a:ln>
                          <a:solidFill>
                            <a:schemeClr val="tx1"/>
                          </a:solidFill>
                          <a:effectLst/>
                          <a:latin typeface="Times New Roman" pitchFamily="18" charset="0"/>
                        </a:rPr>
                        <a:t>- Pist üzerindeki birikinti / kirlilik boyutu</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itchFamily="18" charset="0"/>
                        </a:rPr>
                        <a:t>e</a:t>
                      </a:r>
                      <a:r>
                        <a:rPr kumimoji="0" lang="tr-TR" sz="1600" b="1" i="0" u="none" strike="noStrike" cap="none" normalizeH="0" baseline="-30000" smtClean="0">
                          <a:ln>
                            <a:noFill/>
                          </a:ln>
                          <a:solidFill>
                            <a:srgbClr val="FF0000"/>
                          </a:solidFill>
                          <a:effectLst/>
                          <a:latin typeface="Times New Roman" pitchFamily="18" charset="0"/>
                        </a:rPr>
                        <a:t>R</a:t>
                      </a:r>
                      <a:r>
                        <a:rPr kumimoji="0" lang="tr-TR" sz="1600" b="1" i="0" u="none" strike="noStrike" cap="none" normalizeH="0" baseline="0" smtClean="0">
                          <a:ln>
                            <a:noFill/>
                          </a:ln>
                          <a:solidFill>
                            <a:srgbClr val="FF0000"/>
                          </a:solidFill>
                          <a:effectLst/>
                          <a:latin typeface="Times New Roman" pitchFamily="18" charset="0"/>
                        </a:rPr>
                        <a:t>e</a:t>
                      </a:r>
                      <a:r>
                        <a:rPr kumimoji="0" lang="tr-TR" sz="1600" b="1" i="0" u="none" strike="noStrike" cap="none" normalizeH="0" baseline="-30000" smtClean="0">
                          <a:ln>
                            <a:noFill/>
                          </a:ln>
                          <a:solidFill>
                            <a:srgbClr val="FF0000"/>
                          </a:solidFill>
                          <a:effectLst/>
                          <a:latin typeface="Times New Roman" pitchFamily="18" charset="0"/>
                        </a:rPr>
                        <a:t>R</a:t>
                      </a:r>
                      <a:r>
                        <a:rPr kumimoji="0" lang="tr-TR" sz="1600" b="1" i="0" u="none" strike="noStrike" cap="none" normalizeH="0" baseline="-30000" smtClean="0">
                          <a:ln>
                            <a:noFill/>
                          </a:ln>
                          <a:solidFill>
                            <a:schemeClr val="tx1"/>
                          </a:solidFill>
                          <a:effectLst/>
                          <a:latin typeface="Times New Roman" pitchFamily="18" charset="0"/>
                        </a:rPr>
                        <a:t>-Birikinti miktarı </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Times New Roman" pitchFamily="18" charset="0"/>
                        </a:rPr>
                        <a:t>B</a:t>
                      </a:r>
                      <a:r>
                        <a:rPr kumimoji="0" lang="tr-TR" sz="1600" b="1" i="0" u="none" strike="noStrike" cap="none" normalizeH="0" baseline="-30000" smtClean="0">
                          <a:ln>
                            <a:noFill/>
                          </a:ln>
                          <a:solidFill>
                            <a:srgbClr val="FF0000"/>
                          </a:solidFill>
                          <a:effectLst/>
                          <a:latin typeface="Times New Roman" pitchFamily="18" charset="0"/>
                        </a:rPr>
                        <a:t>R</a:t>
                      </a:r>
                      <a:r>
                        <a:rPr kumimoji="0" lang="tr-TR" sz="1600" b="1" i="0" u="none" strike="noStrike" cap="none" normalizeH="0" baseline="0" smtClean="0">
                          <a:ln>
                            <a:noFill/>
                          </a:ln>
                          <a:solidFill>
                            <a:srgbClr val="FF0000"/>
                          </a:solidFill>
                          <a:effectLst/>
                          <a:latin typeface="Times New Roman" pitchFamily="18" charset="0"/>
                        </a:rPr>
                        <a:t>B</a:t>
                      </a:r>
                      <a:r>
                        <a:rPr kumimoji="0" lang="tr-TR" sz="1600" b="1" i="0" u="none" strike="noStrike" cap="none" normalizeH="0" baseline="-30000" smtClean="0">
                          <a:ln>
                            <a:noFill/>
                          </a:ln>
                          <a:solidFill>
                            <a:srgbClr val="FF0000"/>
                          </a:solidFill>
                          <a:effectLst/>
                          <a:latin typeface="Times New Roman" pitchFamily="18" charset="0"/>
                        </a:rPr>
                        <a:t>R</a:t>
                      </a:r>
                      <a:r>
                        <a:rPr kumimoji="0" lang="tr-TR" sz="1600" b="1" i="0" u="none" strike="noStrike" cap="none" normalizeH="0" baseline="-30000" smtClean="0">
                          <a:ln>
                            <a:noFill/>
                          </a:ln>
                          <a:solidFill>
                            <a:schemeClr val="tx1"/>
                          </a:solidFill>
                          <a:effectLst/>
                          <a:latin typeface="Times New Roman" pitchFamily="18" charset="0"/>
                        </a:rPr>
                        <a:t>- Sürtünme katsayısı / Frenleme durumu</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48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Bölgesel ICAO Havacılık Plânına göre pistin konumunu gösteren grup.</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88 – anlamı tüm pistler,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99- anlamı önceki raporun tekrarı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0: Açık ve Kuru</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1: Nemli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2: Islak ve küçük su birikintileri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3: Kırağı ve Donla kaplı &lt;1mm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4: Kuru Kar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5: Islak Kar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6: Sulu kar (yarı erimiş)</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7: Buz</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8: yoğun (sık) veya sıkışmış kar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 Donan tekerlek izleri veya yığılmış kar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 Rapor edilmedi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uygun açıklayıcı bilgi yok</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1: 1–10 %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2: 11–25 %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5: 26–50 %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9:51–100 %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/:Rapor edilmedi</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
                      </a:r>
                      <a:br>
                        <a:rPr kumimoji="0" lang="tr-TR" sz="1600" b="1" i="0" u="none" strike="noStrike" cap="none" normalizeH="0" baseline="0" smtClean="0">
                          <a:ln>
                            <a:noFill/>
                          </a:ln>
                          <a:solidFill>
                            <a:schemeClr val="tx1"/>
                          </a:solidFill>
                          <a:effectLst/>
                          <a:latin typeface="Times New Roman" pitchFamily="18" charset="0"/>
                        </a:rPr>
                      </a:br>
                      <a:r>
                        <a:rPr kumimoji="0" lang="tr-TR" sz="1600" b="1" i="0" u="none" strike="noStrike" cap="none" normalizeH="0" baseline="0" smtClean="0">
                          <a:ln>
                            <a:noFill/>
                          </a:ln>
                          <a:solidFill>
                            <a:schemeClr val="tx1"/>
                          </a:solidFill>
                          <a:effectLst/>
                          <a:latin typeface="Times New Roman" pitchFamily="18" charset="0"/>
                        </a:rPr>
                        <a:t/>
                      </a:r>
                      <a:br>
                        <a:rPr kumimoji="0" lang="tr-TR" sz="1600" b="1" i="0" u="none" strike="noStrike" cap="none" normalizeH="0" baseline="0" smtClean="0">
                          <a:ln>
                            <a:noFill/>
                          </a:ln>
                          <a:solidFill>
                            <a:schemeClr val="tx1"/>
                          </a:solidFill>
                          <a:effectLst/>
                          <a:latin typeface="Times New Roman" pitchFamily="18" charset="0"/>
                        </a:rPr>
                      </a:br>
                      <a:endParaRPr kumimoji="0" lang="tr-TR" sz="16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00: 1 mm den az</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01…90: mm cinsinden derinlik</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92: 10 cm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93: 15 cm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94: 20 cm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95: 25 cm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96: 30 cm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97: 35 cm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98: 40 cm</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99: Pistler kullanılamaz durumda</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 ölçülemiyor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00…90: Sürtünme katsayısı.Örnek : 37 – Sürtünme katsayısı 0.37.</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91: Frenleme kötü</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92: Frenleme Orta /kötü</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93: Frenleme Orta</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94: Frenleme Orta/iyi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95: Frenleme iyi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99: Güvenilmez</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rPr>
                        <a:t>//: Frenleme verilmedi</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607" name="Rectangle 24"/>
          <p:cNvSpPr>
            <a:spLocks noChangeArrowheads="1"/>
          </p:cNvSpPr>
          <p:nvPr/>
        </p:nvSpPr>
        <p:spPr bwMode="auto">
          <a:xfrm>
            <a:off x="1397000" y="271463"/>
            <a:ext cx="6343650" cy="420687"/>
          </a:xfrm>
          <a:prstGeom prst="rect">
            <a:avLst/>
          </a:prstGeom>
          <a:noFill/>
          <a:ln w="9525">
            <a:noFill/>
            <a:miter lim="800000"/>
            <a:headEnd/>
            <a:tailEnd/>
          </a:ln>
        </p:spPr>
        <p:txBody>
          <a:bodyPr>
            <a:spAutoFit/>
          </a:bodyPr>
          <a:lstStyle/>
          <a:p>
            <a:pPr algn="ctr">
              <a:lnSpc>
                <a:spcPct val="90000"/>
              </a:lnSpc>
            </a:pPr>
            <a:r>
              <a:rPr lang="tr-TR" b="1">
                <a:solidFill>
                  <a:srgbClr val="FF0000"/>
                </a:solidFill>
              </a:rPr>
              <a:t>Pistin Durumu</a:t>
            </a:r>
            <a:endParaRPr lang="tr-TR" b="1">
              <a:solidFill>
                <a:srgbClr val="0000FF"/>
              </a:solidFill>
            </a:endParaRPr>
          </a:p>
        </p:txBody>
      </p:sp>
      <p:pic>
        <p:nvPicPr>
          <p:cNvPr id="5"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457200" y="1484313"/>
            <a:ext cx="8229600" cy="5040312"/>
          </a:xfrm>
        </p:spPr>
        <p:txBody>
          <a:bodyPr/>
          <a:lstStyle/>
          <a:p>
            <a:pPr eaLnBrk="1" hangingPunct="1">
              <a:lnSpc>
                <a:spcPct val="80000"/>
              </a:lnSpc>
              <a:buFontTx/>
              <a:buNone/>
            </a:pPr>
            <a:r>
              <a:rPr lang="tr-TR" sz="2400" smtClean="0"/>
              <a:t>Not-1:Eğer, tek pisti olan havaalanlarında o pist temizlenmiş ve operasyona açık ise pist numarası ile birlikte CLRD ve frenleme verilir</a:t>
            </a:r>
          </a:p>
          <a:p>
            <a:pPr eaLnBrk="1" hangingPunct="1">
              <a:lnSpc>
                <a:spcPct val="80000"/>
              </a:lnSpc>
              <a:buFontTx/>
              <a:buNone/>
            </a:pPr>
            <a:r>
              <a:rPr lang="tr-TR" sz="2400" smtClean="0"/>
              <a:t>Örnek: </a:t>
            </a:r>
            <a:r>
              <a:rPr lang="tr-TR" sz="2400" b="1" smtClean="0"/>
              <a:t>R</a:t>
            </a:r>
            <a:r>
              <a:rPr lang="tr-TR" sz="2400" b="1" smtClean="0">
                <a:solidFill>
                  <a:srgbClr val="FF0000"/>
                </a:solidFill>
              </a:rPr>
              <a:t>04CLRD95</a:t>
            </a:r>
            <a:r>
              <a:rPr lang="tr-TR" sz="2400" smtClean="0"/>
              <a:t> anlamı Runway 04 temizlendi, Frenleme iyi.</a:t>
            </a:r>
          </a:p>
          <a:p>
            <a:pPr eaLnBrk="1" hangingPunct="1">
              <a:lnSpc>
                <a:spcPct val="80000"/>
              </a:lnSpc>
              <a:buFontTx/>
              <a:buNone/>
            </a:pPr>
            <a:endParaRPr lang="tr-TR" sz="2400" smtClean="0"/>
          </a:p>
          <a:p>
            <a:pPr eaLnBrk="1" hangingPunct="1">
              <a:lnSpc>
                <a:spcPct val="80000"/>
              </a:lnSpc>
              <a:buFontTx/>
              <a:buNone/>
            </a:pPr>
            <a:r>
              <a:rPr lang="tr-TR" sz="2400" smtClean="0"/>
              <a:t>Eğer birden fazla pisti olan havaalanlarında tüm pistler açık ise ve frenleme iyi ise o zaman bu grup </a:t>
            </a:r>
            <a:r>
              <a:rPr lang="tr-TR" sz="2400" b="1" smtClean="0"/>
              <a:t>“ R</a:t>
            </a:r>
            <a:r>
              <a:rPr lang="tr-TR" sz="2400" b="1" smtClean="0">
                <a:solidFill>
                  <a:srgbClr val="FF0000"/>
                </a:solidFill>
              </a:rPr>
              <a:t>88CLRD95</a:t>
            </a:r>
            <a:r>
              <a:rPr lang="tr-TR" sz="2400" b="1" smtClean="0"/>
              <a:t>”</a:t>
            </a:r>
            <a:r>
              <a:rPr lang="tr-TR" sz="2400" smtClean="0"/>
              <a:t> olarak verilir.</a:t>
            </a:r>
          </a:p>
          <a:p>
            <a:pPr eaLnBrk="1" hangingPunct="1">
              <a:lnSpc>
                <a:spcPct val="80000"/>
              </a:lnSpc>
              <a:buFontTx/>
              <a:buNone/>
            </a:pPr>
            <a:endParaRPr lang="tr-TR" sz="2400" smtClean="0"/>
          </a:p>
          <a:p>
            <a:pPr eaLnBrk="1" hangingPunct="1">
              <a:lnSpc>
                <a:spcPct val="80000"/>
              </a:lnSpc>
              <a:buFontTx/>
              <a:buNone/>
            </a:pPr>
            <a:r>
              <a:rPr lang="tr-TR" sz="2400" smtClean="0"/>
              <a:t>Eğer, fazla kar yağışı nedeniyle pist veya pistler kapalı ise           </a:t>
            </a:r>
            <a:r>
              <a:rPr lang="tr-TR" sz="2400" b="1" smtClean="0"/>
              <a:t>“ </a:t>
            </a:r>
            <a:r>
              <a:rPr lang="tr-TR" sz="2400" b="1" smtClean="0">
                <a:solidFill>
                  <a:srgbClr val="FF0000"/>
                </a:solidFill>
              </a:rPr>
              <a:t>SNOCLO</a:t>
            </a:r>
            <a:r>
              <a:rPr lang="tr-TR" sz="2400" b="1" smtClean="0"/>
              <a:t> ” </a:t>
            </a:r>
            <a:r>
              <a:rPr lang="tr-TR" sz="2400" smtClean="0"/>
              <a:t>ifadesi kullanılır.</a:t>
            </a:r>
          </a:p>
          <a:p>
            <a:pPr eaLnBrk="1" hangingPunct="1">
              <a:lnSpc>
                <a:spcPct val="80000"/>
              </a:lnSpc>
              <a:buFontTx/>
              <a:buNone/>
            </a:pPr>
            <a:endParaRPr lang="tr-TR" sz="2400" smtClean="0"/>
          </a:p>
          <a:p>
            <a:pPr eaLnBrk="1" hangingPunct="1">
              <a:lnSpc>
                <a:spcPct val="80000"/>
              </a:lnSpc>
              <a:buFontTx/>
              <a:buNone/>
            </a:pPr>
            <a:r>
              <a:rPr lang="tr-TR" sz="2400" smtClean="0"/>
              <a:t>LTXX 171120Z 33021KT 1600 –SN BLSN SCT030 OVC090 M04/M06 Q1008 </a:t>
            </a:r>
            <a:r>
              <a:rPr lang="tr-TR" sz="2400" smtClean="0">
                <a:solidFill>
                  <a:srgbClr val="FF0000"/>
                </a:solidFill>
              </a:rPr>
              <a:t>SNOCLO</a:t>
            </a:r>
            <a:r>
              <a:rPr lang="tr-TR" sz="2400" smtClean="0"/>
              <a:t> NOSIG =</a:t>
            </a:r>
            <a:endParaRPr lang="tr-TR" sz="2400" b="1" smtClean="0"/>
          </a:p>
        </p:txBody>
      </p:sp>
      <p:sp>
        <p:nvSpPr>
          <p:cNvPr id="68611" name="Rectangle 3"/>
          <p:cNvSpPr>
            <a:spLocks noChangeArrowheads="1"/>
          </p:cNvSpPr>
          <p:nvPr/>
        </p:nvSpPr>
        <p:spPr bwMode="auto">
          <a:xfrm>
            <a:off x="1397000" y="271463"/>
            <a:ext cx="6343650" cy="420687"/>
          </a:xfrm>
          <a:prstGeom prst="rect">
            <a:avLst/>
          </a:prstGeom>
          <a:noFill/>
          <a:ln w="9525">
            <a:noFill/>
            <a:miter lim="800000"/>
            <a:headEnd/>
            <a:tailEnd/>
          </a:ln>
        </p:spPr>
        <p:txBody>
          <a:bodyPr>
            <a:spAutoFit/>
          </a:bodyPr>
          <a:lstStyle/>
          <a:p>
            <a:pPr algn="ctr">
              <a:lnSpc>
                <a:spcPct val="90000"/>
              </a:lnSpc>
            </a:pPr>
            <a:r>
              <a:rPr lang="tr-TR" b="1">
                <a:solidFill>
                  <a:srgbClr val="FF0000"/>
                </a:solidFill>
              </a:rPr>
              <a:t>Pistin Durumu</a:t>
            </a:r>
            <a:endParaRPr lang="tr-TR" b="1">
              <a:solidFill>
                <a:srgbClr val="0000FF"/>
              </a:solidFill>
            </a:endParaRP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457200" y="1268413"/>
            <a:ext cx="8229600" cy="4857750"/>
          </a:xfrm>
        </p:spPr>
        <p:txBody>
          <a:bodyPr/>
          <a:lstStyle/>
          <a:p>
            <a:pPr eaLnBrk="1" hangingPunct="1">
              <a:lnSpc>
                <a:spcPct val="80000"/>
              </a:lnSpc>
              <a:buFontTx/>
              <a:buNone/>
            </a:pPr>
            <a:r>
              <a:rPr lang="tr-TR" sz="2400" smtClean="0"/>
              <a:t> Atatürk Havalimanı’nın 24 pistbaşının %30’u kuru karla kaplı ve bu kar tabakasının kalınlığı 12 mm. Ve frenleme durumu orta düzeyde ise,</a:t>
            </a:r>
          </a:p>
          <a:p>
            <a:pPr eaLnBrk="1" hangingPunct="1">
              <a:lnSpc>
                <a:spcPct val="80000"/>
              </a:lnSpc>
              <a:buFontTx/>
              <a:buNone/>
            </a:pPr>
            <a:endParaRPr lang="tr-TR" sz="2400" smtClean="0"/>
          </a:p>
          <a:p>
            <a:pPr eaLnBrk="1" hangingPunct="1">
              <a:lnSpc>
                <a:spcPct val="80000"/>
              </a:lnSpc>
              <a:buFontTx/>
              <a:buNone/>
            </a:pPr>
            <a:r>
              <a:rPr lang="tr-TR" sz="2400" b="1" smtClean="0"/>
              <a:t>RRRR : </a:t>
            </a:r>
            <a:r>
              <a:rPr lang="tr-TR" sz="2400" smtClean="0"/>
              <a:t>24</a:t>
            </a:r>
            <a:endParaRPr lang="tr-TR" sz="2400" b="1" smtClean="0"/>
          </a:p>
          <a:p>
            <a:pPr eaLnBrk="1" hangingPunct="1">
              <a:lnSpc>
                <a:spcPct val="80000"/>
              </a:lnSpc>
              <a:buFontTx/>
              <a:buNone/>
            </a:pPr>
            <a:r>
              <a:rPr lang="tr-TR" sz="2400" b="1" smtClean="0"/>
              <a:t>ER</a:t>
            </a:r>
            <a:r>
              <a:rPr lang="tr-TR" sz="2400" smtClean="0"/>
              <a:t> : 4</a:t>
            </a:r>
            <a:endParaRPr lang="tr-TR" sz="2400" b="1" smtClean="0"/>
          </a:p>
          <a:p>
            <a:pPr eaLnBrk="1" hangingPunct="1">
              <a:lnSpc>
                <a:spcPct val="80000"/>
              </a:lnSpc>
              <a:buFontTx/>
              <a:buNone/>
            </a:pPr>
            <a:r>
              <a:rPr lang="tr-TR" sz="2400" b="1" smtClean="0"/>
              <a:t>CR</a:t>
            </a:r>
            <a:r>
              <a:rPr lang="tr-TR" sz="2400" smtClean="0"/>
              <a:t> : 5</a:t>
            </a:r>
            <a:endParaRPr lang="tr-TR" sz="2400" b="1" smtClean="0"/>
          </a:p>
          <a:p>
            <a:pPr eaLnBrk="1" hangingPunct="1">
              <a:lnSpc>
                <a:spcPct val="80000"/>
              </a:lnSpc>
              <a:buFontTx/>
              <a:buNone/>
            </a:pPr>
            <a:r>
              <a:rPr lang="tr-TR" sz="2400" b="1" smtClean="0"/>
              <a:t>eReR</a:t>
            </a:r>
            <a:r>
              <a:rPr lang="tr-TR" sz="2400" smtClean="0"/>
              <a:t> : 12</a:t>
            </a:r>
            <a:endParaRPr lang="tr-TR" sz="2400" b="1" smtClean="0"/>
          </a:p>
          <a:p>
            <a:pPr eaLnBrk="1" hangingPunct="1">
              <a:lnSpc>
                <a:spcPct val="80000"/>
              </a:lnSpc>
              <a:buFontTx/>
              <a:buNone/>
            </a:pPr>
            <a:r>
              <a:rPr lang="tr-TR" sz="2400" b="1" smtClean="0"/>
              <a:t>BRBR</a:t>
            </a:r>
            <a:r>
              <a:rPr lang="tr-TR" sz="2400" smtClean="0"/>
              <a:t> : 93</a:t>
            </a:r>
          </a:p>
          <a:p>
            <a:pPr eaLnBrk="1" hangingPunct="1">
              <a:lnSpc>
                <a:spcPct val="80000"/>
              </a:lnSpc>
              <a:buFontTx/>
              <a:buNone/>
            </a:pPr>
            <a:endParaRPr lang="tr-TR" sz="2400" b="1" smtClean="0"/>
          </a:p>
          <a:p>
            <a:pPr eaLnBrk="1" hangingPunct="1">
              <a:lnSpc>
                <a:spcPct val="80000"/>
              </a:lnSpc>
              <a:buFontTx/>
              <a:buNone/>
            </a:pPr>
            <a:r>
              <a:rPr lang="tr-TR" sz="2400" b="1" smtClean="0"/>
              <a:t>KODLANMASI :</a:t>
            </a:r>
            <a:r>
              <a:rPr lang="tr-TR" sz="2400" smtClean="0"/>
              <a:t> R24451293 şeklindedir.</a:t>
            </a:r>
            <a:endParaRPr lang="tr-TR" sz="2400" b="1" smtClean="0"/>
          </a:p>
          <a:p>
            <a:pPr eaLnBrk="1" hangingPunct="1">
              <a:lnSpc>
                <a:spcPct val="80000"/>
              </a:lnSpc>
              <a:buFontTx/>
              <a:buNone/>
            </a:pPr>
            <a:r>
              <a:rPr lang="tr-TR" sz="2400" smtClean="0"/>
              <a:t>NOT-2</a:t>
            </a:r>
            <a:r>
              <a:rPr lang="tr-TR" sz="2400" b="1" smtClean="0"/>
              <a:t> :</a:t>
            </a:r>
            <a:r>
              <a:rPr lang="tr-TR" sz="2400" smtClean="0"/>
              <a:t> Pistin durumu ile ilgili grup METAR raporlarında meydan işleticisinden (Meydan Müdürlüğü veya Meydan Komutanlığı) alındığı takdirde yer alacaktır)</a:t>
            </a:r>
          </a:p>
        </p:txBody>
      </p:sp>
      <p:sp>
        <p:nvSpPr>
          <p:cNvPr id="69635" name="Rectangle 4"/>
          <p:cNvSpPr>
            <a:spLocks noChangeArrowheads="1"/>
          </p:cNvSpPr>
          <p:nvPr/>
        </p:nvSpPr>
        <p:spPr bwMode="auto">
          <a:xfrm>
            <a:off x="1397000" y="271463"/>
            <a:ext cx="6343650" cy="420687"/>
          </a:xfrm>
          <a:prstGeom prst="rect">
            <a:avLst/>
          </a:prstGeom>
          <a:noFill/>
          <a:ln w="9525">
            <a:noFill/>
            <a:miter lim="800000"/>
            <a:headEnd/>
            <a:tailEnd/>
          </a:ln>
        </p:spPr>
        <p:txBody>
          <a:bodyPr>
            <a:spAutoFit/>
          </a:bodyPr>
          <a:lstStyle/>
          <a:p>
            <a:pPr algn="ctr">
              <a:lnSpc>
                <a:spcPct val="90000"/>
              </a:lnSpc>
            </a:pPr>
            <a:r>
              <a:rPr lang="tr-TR" b="1">
                <a:solidFill>
                  <a:srgbClr val="FF0000"/>
                </a:solidFill>
              </a:rPr>
              <a:t>Pistin Durumu</a:t>
            </a:r>
            <a:endParaRPr lang="tr-TR" b="1">
              <a:solidFill>
                <a:srgbClr val="0000FF"/>
              </a:solidFill>
            </a:endParaRP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8313" y="2420938"/>
            <a:ext cx="8229600" cy="1143000"/>
          </a:xfrm>
        </p:spPr>
        <p:txBody>
          <a:bodyPr/>
          <a:lstStyle/>
          <a:p>
            <a:pPr eaLnBrk="1" hangingPunct="1"/>
            <a:r>
              <a:rPr lang="tr-TR" sz="4000" smtClean="0">
                <a:solidFill>
                  <a:schemeClr val="tx1"/>
                </a:solidFill>
              </a:rPr>
              <a:t>Ulusal Amaçlı Bilgiler</a:t>
            </a:r>
            <a:br>
              <a:rPr lang="tr-TR" sz="4000" smtClean="0">
                <a:solidFill>
                  <a:schemeClr val="tx1"/>
                </a:solidFill>
              </a:rPr>
            </a:br>
            <a:r>
              <a:rPr lang="tr-TR" sz="4000" smtClean="0">
                <a:solidFill>
                  <a:schemeClr val="tx1"/>
                </a:solidFill>
              </a:rPr>
              <a:t>(Remark)</a:t>
            </a:r>
          </a:p>
        </p:txBody>
      </p:sp>
      <p:pic>
        <p:nvPicPr>
          <p:cNvPr id="3"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250825" y="1484313"/>
            <a:ext cx="8713788" cy="5113337"/>
          </a:xfrm>
        </p:spPr>
        <p:txBody>
          <a:bodyPr/>
          <a:lstStyle/>
          <a:p>
            <a:pPr eaLnBrk="1" hangingPunct="1">
              <a:lnSpc>
                <a:spcPct val="80000"/>
              </a:lnSpc>
              <a:buFontTx/>
              <a:buNone/>
            </a:pPr>
            <a:endParaRPr lang="tr-TR" sz="2400" b="1" smtClean="0">
              <a:solidFill>
                <a:srgbClr val="FF0000"/>
              </a:solidFill>
            </a:endParaRPr>
          </a:p>
          <a:p>
            <a:pPr eaLnBrk="1" hangingPunct="1">
              <a:lnSpc>
                <a:spcPct val="80000"/>
              </a:lnSpc>
              <a:buFontTx/>
              <a:buNone/>
            </a:pPr>
            <a:r>
              <a:rPr lang="tr-TR" sz="2400" b="1" smtClean="0">
                <a:solidFill>
                  <a:srgbClr val="FF0000"/>
                </a:solidFill>
              </a:rPr>
              <a:t>RMK</a:t>
            </a:r>
            <a:r>
              <a:rPr lang="tr-TR" sz="2400" b="1" smtClean="0"/>
              <a:t> …   Birden Fazla Pist Başında Aynı Anda Ölçülen  Rüzgâr Bilgilerinin Raporlanması</a:t>
            </a:r>
          </a:p>
          <a:p>
            <a:pPr eaLnBrk="1" hangingPunct="1">
              <a:lnSpc>
                <a:spcPct val="80000"/>
              </a:lnSpc>
              <a:buFontTx/>
              <a:buNone/>
            </a:pPr>
            <a:endParaRPr lang="tr-TR" sz="2400" smtClean="0"/>
          </a:p>
          <a:p>
            <a:pPr eaLnBrk="1" hangingPunct="1">
              <a:lnSpc>
                <a:spcPct val="80000"/>
              </a:lnSpc>
              <a:buFontTx/>
              <a:buNone/>
            </a:pPr>
            <a:r>
              <a:rPr lang="tr-TR" sz="2400" smtClean="0"/>
              <a:t>Rüzgâr ölçümlerinin her iki pist başında aynı anda yapılması durumunda;</a:t>
            </a:r>
          </a:p>
          <a:p>
            <a:pPr eaLnBrk="1" hangingPunct="1">
              <a:lnSpc>
                <a:spcPct val="80000"/>
              </a:lnSpc>
              <a:buFontTx/>
              <a:buNone/>
            </a:pPr>
            <a:endParaRPr lang="tr-TR" sz="2400" smtClean="0"/>
          </a:p>
          <a:p>
            <a:pPr eaLnBrk="1" hangingPunct="1">
              <a:lnSpc>
                <a:spcPct val="80000"/>
              </a:lnSpc>
              <a:buFontTx/>
              <a:buNone/>
            </a:pPr>
            <a:r>
              <a:rPr lang="tr-TR" sz="2400" smtClean="0"/>
              <a:t>Yaklaşma sahası / aktif pist başındaki rüzgâr ölçümleri METAR kodunun ana kısmındaki ortalama rüzgâr grubunda koda dahil edilir.</a:t>
            </a:r>
          </a:p>
          <a:p>
            <a:pPr eaLnBrk="1" hangingPunct="1">
              <a:lnSpc>
                <a:spcPct val="80000"/>
              </a:lnSpc>
              <a:buFontTx/>
              <a:buNone/>
            </a:pPr>
            <a:r>
              <a:rPr lang="tr-TR" sz="2400" smtClean="0"/>
              <a:t>RMK RWY21 03002KT gibi.</a:t>
            </a:r>
          </a:p>
          <a:p>
            <a:pPr eaLnBrk="1" hangingPunct="1">
              <a:lnSpc>
                <a:spcPct val="80000"/>
              </a:lnSpc>
              <a:buFontTx/>
              <a:buNone/>
            </a:pPr>
            <a:endParaRPr lang="tr-TR" sz="2400" smtClean="0"/>
          </a:p>
          <a:p>
            <a:pPr eaLnBrk="1" hangingPunct="1">
              <a:lnSpc>
                <a:spcPct val="80000"/>
              </a:lnSpc>
              <a:buFontTx/>
              <a:buNone/>
            </a:pPr>
            <a:endParaRPr lang="tr-TR" sz="2400" b="1" smtClean="0"/>
          </a:p>
          <a:p>
            <a:pPr eaLnBrk="1" hangingPunct="1">
              <a:lnSpc>
                <a:spcPct val="80000"/>
              </a:lnSpc>
              <a:buFontTx/>
              <a:buNone/>
            </a:pPr>
            <a:r>
              <a:rPr lang="tr-TR" sz="2400" b="1" smtClean="0"/>
              <a:t> </a:t>
            </a:r>
          </a:p>
        </p:txBody>
      </p:sp>
      <p:sp>
        <p:nvSpPr>
          <p:cNvPr id="71683" name="Rectangle 4"/>
          <p:cNvSpPr>
            <a:spLocks noGrp="1" noChangeArrowheads="1"/>
          </p:cNvSpPr>
          <p:nvPr>
            <p:ph type="title"/>
          </p:nvPr>
        </p:nvSpPr>
        <p:spPr>
          <a:xfrm>
            <a:off x="468313" y="188913"/>
            <a:ext cx="8229600" cy="561975"/>
          </a:xfrm>
          <a:noFill/>
        </p:spPr>
        <p:txBody>
          <a:bodyPr/>
          <a:lstStyle/>
          <a:p>
            <a:pPr eaLnBrk="1" hangingPunct="1"/>
            <a:r>
              <a:rPr lang="tr-TR" sz="2400" smtClean="0">
                <a:solidFill>
                  <a:srgbClr val="FF0000"/>
                </a:solidFill>
              </a:rPr>
              <a:t>Diğer pist başındaki rüzgâr ölçümlerinin  verilmesi: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922338"/>
          </a:xfrm>
        </p:spPr>
        <p:txBody>
          <a:bodyPr/>
          <a:lstStyle/>
          <a:p>
            <a:pPr eaLnBrk="1" hangingPunct="1"/>
            <a:r>
              <a:rPr lang="tr-TR" sz="3600" b="1" smtClean="0">
                <a:solidFill>
                  <a:srgbClr val="0000FF"/>
                </a:solidFill>
              </a:rPr>
              <a:t>Yer (istasyon) Belirtici</a:t>
            </a:r>
            <a:r>
              <a:rPr lang="tr-TR" smtClean="0"/>
              <a:t> </a:t>
            </a:r>
            <a:endParaRPr lang="en-US" smtClean="0"/>
          </a:p>
        </p:txBody>
      </p:sp>
      <p:sp>
        <p:nvSpPr>
          <p:cNvPr id="8195" name="Rectangle 3"/>
          <p:cNvSpPr>
            <a:spLocks noGrp="1" noChangeArrowheads="1"/>
          </p:cNvSpPr>
          <p:nvPr>
            <p:ph type="body" idx="1"/>
          </p:nvPr>
        </p:nvSpPr>
        <p:spPr>
          <a:xfrm>
            <a:off x="250825" y="1268413"/>
            <a:ext cx="8642350" cy="5256212"/>
          </a:xfrm>
        </p:spPr>
        <p:txBody>
          <a:bodyPr/>
          <a:lstStyle/>
          <a:p>
            <a:pPr eaLnBrk="1" hangingPunct="1">
              <a:buFontTx/>
              <a:buNone/>
            </a:pPr>
            <a:r>
              <a:rPr lang="en-US" sz="2800" smtClean="0"/>
              <a:t>METAR </a:t>
            </a:r>
            <a:r>
              <a:rPr lang="tr-TR" sz="2800" smtClean="0"/>
              <a:t>veya</a:t>
            </a:r>
            <a:r>
              <a:rPr lang="en-US" sz="2800" smtClean="0"/>
              <a:t> SPECI </a:t>
            </a:r>
            <a:r>
              <a:rPr lang="en-US" sz="2800" smtClean="0">
                <a:solidFill>
                  <a:srgbClr val="FF0000"/>
                </a:solidFill>
              </a:rPr>
              <a:t>CCCC</a:t>
            </a:r>
            <a:r>
              <a:rPr lang="en-US" sz="2800" smtClean="0"/>
              <a:t> YYGGggZ</a:t>
            </a:r>
            <a:endParaRPr lang="tr-TR" sz="2800" smtClean="0"/>
          </a:p>
          <a:p>
            <a:pPr eaLnBrk="1" hangingPunct="1">
              <a:buFontTx/>
              <a:buNone/>
            </a:pPr>
            <a:endParaRPr lang="en-US" sz="2800" smtClean="0"/>
          </a:p>
          <a:p>
            <a:pPr eaLnBrk="1" hangingPunct="1">
              <a:buFontTx/>
              <a:buNone/>
            </a:pPr>
            <a:r>
              <a:rPr lang="en-US" sz="2800" smtClean="0">
                <a:solidFill>
                  <a:srgbClr val="FF0000"/>
                </a:solidFill>
              </a:rPr>
              <a:t>CCCC </a:t>
            </a:r>
            <a:r>
              <a:rPr lang="tr-TR" sz="2800" smtClean="0"/>
              <a:t> ICAO yer belirticileri kullanılır.</a:t>
            </a:r>
          </a:p>
          <a:p>
            <a:pPr eaLnBrk="1" hangingPunct="1">
              <a:buFontTx/>
              <a:buNone/>
            </a:pPr>
            <a:endParaRPr lang="en-US" sz="2800" smtClean="0"/>
          </a:p>
          <a:p>
            <a:pPr eaLnBrk="1" hangingPunct="1">
              <a:buFontTx/>
              <a:buNone/>
            </a:pPr>
            <a:r>
              <a:rPr lang="tr-TR" sz="2800" smtClean="0"/>
              <a:t>Örneğin</a:t>
            </a:r>
            <a:r>
              <a:rPr lang="tr-TR" sz="2800" b="1" smtClean="0"/>
              <a:t> ;   </a:t>
            </a:r>
            <a:r>
              <a:rPr lang="tr-TR" sz="2800" smtClean="0">
                <a:solidFill>
                  <a:srgbClr val="FF0000"/>
                </a:solidFill>
              </a:rPr>
              <a:t>LTAC</a:t>
            </a:r>
            <a:r>
              <a:rPr lang="tr-TR" sz="2800" smtClean="0"/>
              <a:t> (Türkiye – Ankara / Esenboğa)</a:t>
            </a:r>
          </a:p>
          <a:p>
            <a:pPr eaLnBrk="1" hangingPunct="1">
              <a:buFontTx/>
              <a:buNone/>
            </a:pPr>
            <a:r>
              <a:rPr lang="tr-TR" sz="2800" smtClean="0"/>
              <a:t>                   </a:t>
            </a:r>
            <a:r>
              <a:rPr lang="tr-TR" sz="2800" smtClean="0">
                <a:solidFill>
                  <a:srgbClr val="FF0000"/>
                </a:solidFill>
              </a:rPr>
              <a:t>LTBA</a:t>
            </a:r>
            <a:r>
              <a:rPr lang="tr-TR" sz="2800" smtClean="0"/>
              <a:t> (Türkiye – İstanbul / Atatürk)</a:t>
            </a:r>
          </a:p>
          <a:p>
            <a:pPr eaLnBrk="1" hangingPunct="1">
              <a:buFontTx/>
              <a:buNone/>
            </a:pPr>
            <a:endParaRPr lang="tr-TR" sz="2800" smtClean="0"/>
          </a:p>
          <a:p>
            <a:pPr eaLnBrk="1" hangingPunct="1">
              <a:buFontTx/>
              <a:buNone/>
            </a:pPr>
            <a:r>
              <a:rPr lang="tr-TR" sz="2800" smtClean="0"/>
              <a:t>                   </a:t>
            </a:r>
            <a:r>
              <a:rPr lang="tr-TR" sz="2800" smtClean="0">
                <a:solidFill>
                  <a:srgbClr val="FF0000"/>
                </a:solidFill>
              </a:rPr>
              <a:t>EDDL</a:t>
            </a:r>
            <a:r>
              <a:rPr lang="tr-TR" sz="2800" smtClean="0"/>
              <a:t> (Almanya – Dusseldorf)</a:t>
            </a:r>
          </a:p>
          <a:p>
            <a:pPr eaLnBrk="1" hangingPunct="1">
              <a:buFontTx/>
              <a:buNone/>
            </a:pPr>
            <a:r>
              <a:rPr lang="tr-TR" sz="2800" smtClean="0"/>
              <a:t>                   </a:t>
            </a:r>
            <a:r>
              <a:rPr lang="tr-TR" sz="2800" smtClean="0">
                <a:solidFill>
                  <a:srgbClr val="FF0000"/>
                </a:solidFill>
              </a:rPr>
              <a:t>EGLN</a:t>
            </a:r>
            <a:r>
              <a:rPr lang="tr-TR" sz="2800" smtClean="0"/>
              <a:t> (İngiltere – Londra / Heathrow)</a:t>
            </a:r>
            <a:endParaRPr lang="en-US" sz="2800"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8313" y="188913"/>
            <a:ext cx="8229600" cy="561975"/>
          </a:xfrm>
        </p:spPr>
        <p:txBody>
          <a:bodyPr/>
          <a:lstStyle/>
          <a:p>
            <a:pPr eaLnBrk="1" hangingPunct="1"/>
            <a:r>
              <a:rPr lang="tr-TR" sz="2400" smtClean="0">
                <a:solidFill>
                  <a:srgbClr val="FF0000"/>
                </a:solidFill>
              </a:rPr>
              <a:t>Diğer pist başındaki rüzgâr ölçümlerinin  verilmesi</a:t>
            </a:r>
          </a:p>
        </p:txBody>
      </p:sp>
      <p:sp>
        <p:nvSpPr>
          <p:cNvPr id="72707" name="Rectangle 3"/>
          <p:cNvSpPr>
            <a:spLocks noGrp="1" noChangeArrowheads="1"/>
          </p:cNvSpPr>
          <p:nvPr>
            <p:ph type="body" idx="1"/>
          </p:nvPr>
        </p:nvSpPr>
        <p:spPr>
          <a:xfrm>
            <a:off x="446088" y="1052513"/>
            <a:ext cx="8229600" cy="5256212"/>
          </a:xfrm>
        </p:spPr>
        <p:txBody>
          <a:bodyPr/>
          <a:lstStyle/>
          <a:p>
            <a:pPr marL="609600" indent="-609600" eaLnBrk="1" hangingPunct="1">
              <a:lnSpc>
                <a:spcPct val="90000"/>
              </a:lnSpc>
              <a:buFontTx/>
              <a:buNone/>
            </a:pPr>
            <a:r>
              <a:rPr lang="tr-TR" sz="2400" b="1" smtClean="0"/>
              <a:t>(1)</a:t>
            </a:r>
            <a:r>
              <a:rPr lang="tr-TR" sz="2400" smtClean="0"/>
              <a:t> TREND Tipi Pist İniş İstidlâli hazırlayan meydan meteoroloji ofisleri TREND tahmininin sonunda RMK kısaltmasından sonra RWYDRDR dddff</a:t>
            </a:r>
            <a:r>
              <a:rPr lang="tr-TR" sz="2400" b="1" smtClean="0"/>
              <a:t>G</a:t>
            </a:r>
            <a:r>
              <a:rPr lang="tr-TR" sz="2400" smtClean="0"/>
              <a:t>fmfmKT dndndn</a:t>
            </a:r>
            <a:r>
              <a:rPr lang="tr-TR" sz="2400" b="1" smtClean="0"/>
              <a:t>V</a:t>
            </a:r>
            <a:r>
              <a:rPr lang="tr-TR" sz="2400" smtClean="0"/>
              <a:t>dxdxdx şeklinde,</a:t>
            </a:r>
          </a:p>
          <a:p>
            <a:pPr marL="609600" indent="-609600" eaLnBrk="1" hangingPunct="1">
              <a:lnSpc>
                <a:spcPct val="90000"/>
              </a:lnSpc>
              <a:buFontTx/>
              <a:buNone/>
            </a:pPr>
            <a:r>
              <a:rPr lang="tr-TR" sz="2400" b="1" smtClean="0"/>
              <a:t>(2) </a:t>
            </a:r>
            <a:r>
              <a:rPr lang="tr-TR" sz="2400" smtClean="0"/>
              <a:t>TREND tahmini hazırlamayan meydan meteoroloji istasyonları ise, QNH grubundan (geçmiş hava grubu, rüzgâr sheari grubu veriliyorsa bu gruplardan) sonra RMK RWYDRDR dddff</a:t>
            </a:r>
            <a:r>
              <a:rPr lang="tr-TR" sz="2400" b="1" smtClean="0"/>
              <a:t>G</a:t>
            </a:r>
            <a:r>
              <a:rPr lang="tr-TR" sz="2400" smtClean="0"/>
              <a:t>fmfmKT dndndn</a:t>
            </a:r>
            <a:r>
              <a:rPr lang="tr-TR" sz="2400" b="1" smtClean="0"/>
              <a:t>V</a:t>
            </a:r>
            <a:r>
              <a:rPr lang="tr-TR" sz="2400" smtClean="0"/>
              <a:t>dxdxdx şeklinde ölçülen rüzgar bilgileri rapor edilecektir.</a:t>
            </a:r>
          </a:p>
          <a:p>
            <a:pPr marL="609600" indent="-609600" eaLnBrk="1" hangingPunct="1">
              <a:lnSpc>
                <a:spcPct val="90000"/>
              </a:lnSpc>
              <a:buFontTx/>
              <a:buNone/>
            </a:pPr>
            <a:r>
              <a:rPr lang="tr-TR" sz="2400" b="1" smtClean="0"/>
              <a:t>(3) </a:t>
            </a:r>
            <a:r>
              <a:rPr lang="tr-TR" sz="2400" smtClean="0"/>
              <a:t>Otomatik meteorolojik ölçüm sisteminin bulunduğu yerlerde diğer pist başlarında ölçülen rüzgar bilgileri koda otomatik olarak dahil edilecektir. </a:t>
            </a:r>
          </a:p>
          <a:p>
            <a:pPr marL="609600" indent="-609600" eaLnBrk="1" hangingPunct="1">
              <a:lnSpc>
                <a:spcPct val="90000"/>
              </a:lnSpc>
              <a:buFontTx/>
              <a:buNone/>
            </a:pPr>
            <a:r>
              <a:rPr lang="tr-TR" sz="2400" b="1" smtClean="0"/>
              <a:t>(4) </a:t>
            </a:r>
            <a:r>
              <a:rPr lang="tr-TR" sz="2400" smtClean="0"/>
              <a:t>Birden fazla pisti olan meydanlarda pist başlarında ölçülen rüzgar değerleri rasadın sonunda maksimum 3 grup olarak verilir.</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468313" y="1412875"/>
            <a:ext cx="8229600" cy="4525963"/>
          </a:xfrm>
        </p:spPr>
        <p:txBody>
          <a:bodyPr/>
          <a:lstStyle/>
          <a:p>
            <a:pPr eaLnBrk="1" hangingPunct="1">
              <a:buFontTx/>
              <a:buNone/>
            </a:pPr>
            <a:r>
              <a:rPr lang="tr-TR" sz="2800" smtClean="0"/>
              <a:t>METAR LTAC 151020Z 03012KT . . . . . . . . . . . . . NOSIG   </a:t>
            </a:r>
            <a:r>
              <a:rPr lang="tr-TR" sz="2800" smtClean="0">
                <a:solidFill>
                  <a:srgbClr val="FF0000"/>
                </a:solidFill>
              </a:rPr>
              <a:t>RMK RWY21 05010G25KT 020V080</a:t>
            </a:r>
            <a:r>
              <a:rPr lang="tr-TR" sz="2800" smtClean="0"/>
              <a:t>=</a:t>
            </a:r>
          </a:p>
          <a:p>
            <a:pPr eaLnBrk="1" hangingPunct="1">
              <a:buFontTx/>
              <a:buNone/>
            </a:pPr>
            <a:endParaRPr lang="tr-TR" sz="2800" smtClean="0"/>
          </a:p>
          <a:p>
            <a:pPr eaLnBrk="1" hangingPunct="1">
              <a:buFontTx/>
              <a:buNone/>
            </a:pPr>
            <a:r>
              <a:rPr lang="tr-TR" sz="2800" smtClean="0"/>
              <a:t>METAR LT BA 220950Z 33005KT 280V350 . .  . . . NOSIG  </a:t>
            </a:r>
            <a:r>
              <a:rPr lang="tr-TR" sz="2800" smtClean="0">
                <a:solidFill>
                  <a:srgbClr val="FF0000"/>
                </a:solidFill>
              </a:rPr>
              <a:t>RMK RWY18R 33005KT 270V350 RWY36R 31008KT RWY18L 28005KT</a:t>
            </a:r>
            <a:r>
              <a:rPr lang="tr-TR" sz="2800" smtClean="0"/>
              <a:t> =</a:t>
            </a:r>
          </a:p>
          <a:p>
            <a:pPr eaLnBrk="1" hangingPunct="1"/>
            <a:endParaRPr lang="tr-TR" smtClean="0"/>
          </a:p>
        </p:txBody>
      </p:sp>
      <p:sp>
        <p:nvSpPr>
          <p:cNvPr id="73731" name="Rectangle 4"/>
          <p:cNvSpPr>
            <a:spLocks noChangeArrowheads="1"/>
          </p:cNvSpPr>
          <p:nvPr/>
        </p:nvSpPr>
        <p:spPr bwMode="auto">
          <a:xfrm>
            <a:off x="468313" y="188913"/>
            <a:ext cx="8229600" cy="561975"/>
          </a:xfrm>
          <a:prstGeom prst="rect">
            <a:avLst/>
          </a:prstGeom>
          <a:noFill/>
          <a:ln w="9525">
            <a:noFill/>
            <a:miter lim="800000"/>
            <a:headEnd/>
            <a:tailEnd/>
          </a:ln>
        </p:spPr>
        <p:txBody>
          <a:bodyPr anchor="ctr"/>
          <a:lstStyle/>
          <a:p>
            <a:pPr algn="ctr"/>
            <a:r>
              <a:rPr lang="tr-TR">
                <a:solidFill>
                  <a:srgbClr val="FF0000"/>
                </a:solidFill>
              </a:rPr>
              <a:t>Diğer pist başındaki rüzgâr ölçümlerinin  verilmesi</a:t>
            </a:r>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rkarakoc\Desktop\AK Parti\turk-bayragi[1].gif"/>
          <p:cNvPicPr>
            <a:picLocks noChangeAspect="1" noChangeArrowheads="1"/>
          </p:cNvPicPr>
          <p:nvPr/>
        </p:nvPicPr>
        <p:blipFill>
          <a:blip r:embed="rId2" cstate="print"/>
          <a:srcRect r="2187" b="7500"/>
          <a:stretch>
            <a:fillRect/>
          </a:stretch>
        </p:blipFill>
        <p:spPr bwMode="auto">
          <a:xfrm>
            <a:off x="1403648" y="2636912"/>
            <a:ext cx="1896358" cy="14187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4756" name="Picture 6" descr="beyazz-amblemimiz"/>
          <p:cNvPicPr>
            <a:picLocks noChangeAspect="1" noChangeArrowheads="1"/>
          </p:cNvPicPr>
          <p:nvPr/>
        </p:nvPicPr>
        <p:blipFill>
          <a:blip r:embed="rId3" cstate="print">
            <a:clrChange>
              <a:clrFrom>
                <a:srgbClr val="FDFDFD"/>
              </a:clrFrom>
              <a:clrTo>
                <a:srgbClr val="FDFDFD">
                  <a:alpha val="0"/>
                </a:srgbClr>
              </a:clrTo>
            </a:clrChange>
          </a:blip>
          <a:srcRect l="2942" t="9930" b="6313"/>
          <a:stretch>
            <a:fillRect/>
          </a:stretch>
        </p:blipFill>
        <p:spPr bwMode="auto">
          <a:xfrm>
            <a:off x="6421438" y="2740025"/>
            <a:ext cx="1679575" cy="1258888"/>
          </a:xfrm>
          <a:prstGeom prst="rect">
            <a:avLst/>
          </a:prstGeom>
          <a:noFill/>
          <a:ln w="9525">
            <a:noFill/>
            <a:miter lim="800000"/>
            <a:headEnd/>
            <a:tailEnd/>
          </a:ln>
        </p:spPr>
      </p:pic>
      <p:sp>
        <p:nvSpPr>
          <p:cNvPr id="74757" name="Text Box 7"/>
          <p:cNvSpPr txBox="1">
            <a:spLocks noChangeArrowheads="1"/>
          </p:cNvSpPr>
          <p:nvPr/>
        </p:nvSpPr>
        <p:spPr bwMode="auto">
          <a:xfrm>
            <a:off x="323850" y="1555750"/>
            <a:ext cx="8532813" cy="860425"/>
          </a:xfrm>
          <a:prstGeom prst="rect">
            <a:avLst/>
          </a:prstGeom>
          <a:noFill/>
          <a:ln w="9525">
            <a:noFill/>
            <a:miter lim="800000"/>
            <a:headEnd/>
            <a:tailEnd/>
          </a:ln>
        </p:spPr>
        <p:txBody>
          <a:bodyPr>
            <a:spAutoFit/>
          </a:bodyPr>
          <a:lstStyle/>
          <a:p>
            <a:pPr algn="ctr">
              <a:lnSpc>
                <a:spcPct val="120000"/>
              </a:lnSpc>
            </a:pPr>
            <a:r>
              <a:rPr lang="tr-TR" sz="4200" b="1">
                <a:solidFill>
                  <a:schemeClr val="accent2"/>
                </a:solidFill>
                <a:latin typeface="Century Gothic" pitchFamily="34" charset="0"/>
              </a:rPr>
              <a:t>TEŞEKKÜRLER</a:t>
            </a:r>
            <a:endParaRPr lang="en-AU" sz="4200" b="1">
              <a:solidFill>
                <a:schemeClr val="accent2"/>
              </a:solidFill>
              <a:latin typeface="Century Gothic" pitchFamily="34" charset="0"/>
            </a:endParaRPr>
          </a:p>
        </p:txBody>
      </p:sp>
      <p:pic>
        <p:nvPicPr>
          <p:cNvPr id="6" name="Picture 9" descr="beyazz-amblemimiz"/>
          <p:cNvPicPr>
            <a:picLocks noChangeAspect="1" noChangeArrowheads="1"/>
          </p:cNvPicPr>
          <p:nvPr/>
        </p:nvPicPr>
        <p:blipFill>
          <a:blip r:embed="rId4"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777875"/>
          </a:xfrm>
        </p:spPr>
        <p:txBody>
          <a:bodyPr/>
          <a:lstStyle/>
          <a:p>
            <a:pPr eaLnBrk="1" hangingPunct="1"/>
            <a:r>
              <a:rPr lang="tr-TR" smtClean="0">
                <a:solidFill>
                  <a:srgbClr val="0000FF"/>
                </a:solidFill>
              </a:rPr>
              <a:t>Zaman Grubu</a:t>
            </a:r>
            <a:endParaRPr lang="en-US" smtClean="0">
              <a:solidFill>
                <a:srgbClr val="0000FF"/>
              </a:solidFill>
            </a:endParaRPr>
          </a:p>
        </p:txBody>
      </p:sp>
      <p:sp>
        <p:nvSpPr>
          <p:cNvPr id="9219" name="Rectangle 3"/>
          <p:cNvSpPr>
            <a:spLocks noGrp="1" noChangeArrowheads="1"/>
          </p:cNvSpPr>
          <p:nvPr>
            <p:ph type="body" idx="1"/>
          </p:nvPr>
        </p:nvSpPr>
        <p:spPr>
          <a:xfrm>
            <a:off x="457200" y="1268413"/>
            <a:ext cx="8229600" cy="5256212"/>
          </a:xfrm>
        </p:spPr>
        <p:txBody>
          <a:bodyPr/>
          <a:lstStyle/>
          <a:p>
            <a:pPr eaLnBrk="1" hangingPunct="1">
              <a:lnSpc>
                <a:spcPct val="90000"/>
              </a:lnSpc>
              <a:buFontTx/>
              <a:buNone/>
            </a:pPr>
            <a:r>
              <a:rPr lang="en-US" sz="2400" smtClean="0"/>
              <a:t>METAR </a:t>
            </a:r>
            <a:r>
              <a:rPr lang="tr-TR" sz="2400" smtClean="0"/>
              <a:t>veya</a:t>
            </a:r>
            <a:r>
              <a:rPr lang="en-US" sz="2400" smtClean="0"/>
              <a:t> SPECI CCCC </a:t>
            </a:r>
            <a:r>
              <a:rPr lang="en-US" sz="2400" smtClean="0">
                <a:solidFill>
                  <a:srgbClr val="FF0000"/>
                </a:solidFill>
              </a:rPr>
              <a:t>YYGGggZ</a:t>
            </a:r>
            <a:endParaRPr lang="en-US" sz="2400" smtClean="0"/>
          </a:p>
          <a:p>
            <a:pPr eaLnBrk="1" hangingPunct="1">
              <a:lnSpc>
                <a:spcPct val="90000"/>
              </a:lnSpc>
              <a:buFontTx/>
              <a:buNone/>
            </a:pPr>
            <a:endParaRPr lang="en-US" sz="2400" smtClean="0"/>
          </a:p>
          <a:p>
            <a:pPr eaLnBrk="1" hangingPunct="1">
              <a:lnSpc>
                <a:spcPct val="90000"/>
              </a:lnSpc>
              <a:buFontTx/>
              <a:buNone/>
            </a:pPr>
            <a:r>
              <a:rPr lang="en-US" sz="2400" smtClean="0">
                <a:solidFill>
                  <a:srgbClr val="FF0000"/>
                </a:solidFill>
              </a:rPr>
              <a:t>YYGGggZ</a:t>
            </a:r>
            <a:r>
              <a:rPr lang="en-US" sz="2400" smtClean="0"/>
              <a:t> </a:t>
            </a:r>
            <a:r>
              <a:rPr lang="tr-TR" sz="2400" smtClean="0"/>
              <a:t> </a:t>
            </a:r>
            <a:r>
              <a:rPr lang="tr-TR" sz="2400" b="1" smtClean="0"/>
              <a:t>Zaman Grubu (gün ve saat-dakika)</a:t>
            </a:r>
            <a:r>
              <a:rPr lang="tr-TR" sz="2400" smtClean="0"/>
              <a:t> </a:t>
            </a:r>
            <a:endParaRPr lang="en-US" sz="2400" smtClean="0"/>
          </a:p>
          <a:p>
            <a:pPr eaLnBrk="1" hangingPunct="1">
              <a:lnSpc>
                <a:spcPct val="90000"/>
              </a:lnSpc>
              <a:buFontTx/>
              <a:buNone/>
            </a:pPr>
            <a:endParaRPr lang="en-US" sz="2400" smtClean="0"/>
          </a:p>
          <a:p>
            <a:pPr eaLnBrk="1" hangingPunct="1">
              <a:lnSpc>
                <a:spcPct val="90000"/>
              </a:lnSpc>
              <a:buFontTx/>
              <a:buNone/>
            </a:pPr>
            <a:r>
              <a:rPr lang="en-US" sz="2400" smtClean="0">
                <a:solidFill>
                  <a:srgbClr val="FF0000"/>
                </a:solidFill>
              </a:rPr>
              <a:t>YY</a:t>
            </a:r>
            <a:r>
              <a:rPr lang="en-US" sz="2400" smtClean="0"/>
              <a:t> </a:t>
            </a:r>
            <a:r>
              <a:rPr lang="tr-TR" sz="2400" smtClean="0"/>
              <a:t>Gözlem zamanının tarihi (Ayın günü iki haneli olarak verilir)</a:t>
            </a:r>
            <a:endParaRPr lang="en-US" sz="2400" smtClean="0"/>
          </a:p>
          <a:p>
            <a:pPr eaLnBrk="1" hangingPunct="1">
              <a:lnSpc>
                <a:spcPct val="90000"/>
              </a:lnSpc>
              <a:buFontTx/>
              <a:buNone/>
            </a:pPr>
            <a:endParaRPr lang="en-US" sz="2400" smtClean="0"/>
          </a:p>
          <a:p>
            <a:pPr eaLnBrk="1" hangingPunct="1">
              <a:lnSpc>
                <a:spcPct val="90000"/>
              </a:lnSpc>
              <a:buFontTx/>
              <a:buNone/>
            </a:pPr>
            <a:r>
              <a:rPr lang="en-US" sz="2400" smtClean="0">
                <a:solidFill>
                  <a:srgbClr val="FF0000"/>
                </a:solidFill>
              </a:rPr>
              <a:t>GGgg </a:t>
            </a:r>
            <a:r>
              <a:rPr lang="tr-TR" sz="2400" smtClean="0"/>
              <a:t>UTC (Universal Time Coordinated) olarak gözlem zamanının saat ve  dakikasını belirtir.</a:t>
            </a:r>
          </a:p>
          <a:p>
            <a:pPr eaLnBrk="1" hangingPunct="1">
              <a:lnSpc>
                <a:spcPct val="90000"/>
              </a:lnSpc>
              <a:buFontTx/>
              <a:buNone/>
            </a:pPr>
            <a:r>
              <a:rPr lang="tr-TR" sz="2400" smtClean="0"/>
              <a:t> </a:t>
            </a:r>
          </a:p>
          <a:p>
            <a:pPr eaLnBrk="1" hangingPunct="1">
              <a:lnSpc>
                <a:spcPct val="90000"/>
              </a:lnSpc>
              <a:buFontTx/>
              <a:buNone/>
            </a:pPr>
            <a:r>
              <a:rPr lang="tr-TR" sz="2400" smtClean="0">
                <a:solidFill>
                  <a:srgbClr val="FF0000"/>
                </a:solidFill>
              </a:rPr>
              <a:t>Z</a:t>
            </a:r>
            <a:r>
              <a:rPr lang="tr-TR" sz="2400" b="1" smtClean="0"/>
              <a:t>	  </a:t>
            </a:r>
            <a:r>
              <a:rPr lang="tr-TR" sz="2400" smtClean="0"/>
              <a:t> UTC olarak zaman belirticisi.</a:t>
            </a:r>
          </a:p>
          <a:p>
            <a:pPr eaLnBrk="1" hangingPunct="1">
              <a:lnSpc>
                <a:spcPct val="90000"/>
              </a:lnSpc>
              <a:buFontTx/>
              <a:buNone/>
            </a:pPr>
            <a:r>
              <a:rPr lang="tr-TR" sz="2400" smtClean="0"/>
              <a:t>	</a:t>
            </a:r>
            <a:r>
              <a:rPr lang="tr-TR" sz="2400" b="1" smtClean="0"/>
              <a:t>Örneğin ; </a:t>
            </a:r>
            <a:r>
              <a:rPr lang="tr-TR" sz="2400" smtClean="0"/>
              <a:t>	METAR LTBA 220850Z . . . . . . . . gibi</a:t>
            </a:r>
            <a:endParaRPr lang="en-US" sz="2400" smtClean="0"/>
          </a:p>
        </p:txBody>
      </p:sp>
      <p:pic>
        <p:nvPicPr>
          <p:cNvPr id="4"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539750" y="260350"/>
            <a:ext cx="8229600" cy="6408738"/>
          </a:xfrm>
        </p:spPr>
        <p:txBody>
          <a:bodyPr/>
          <a:lstStyle/>
          <a:p>
            <a:pPr eaLnBrk="1" hangingPunct="1">
              <a:buFontTx/>
              <a:buNone/>
            </a:pPr>
            <a:r>
              <a:rPr lang="tr-TR" sz="2800" smtClean="0">
                <a:solidFill>
                  <a:srgbClr val="FF0000"/>
                </a:solidFill>
              </a:rPr>
              <a:t>                        </a:t>
            </a:r>
            <a:r>
              <a:rPr lang="en-US" sz="2800" smtClean="0">
                <a:solidFill>
                  <a:srgbClr val="FF0000"/>
                </a:solidFill>
              </a:rPr>
              <a:t>AUTO </a:t>
            </a:r>
            <a:r>
              <a:rPr lang="tr-TR" sz="2800" smtClean="0"/>
              <a:t>veya</a:t>
            </a:r>
            <a:r>
              <a:rPr lang="en-US" sz="2800" smtClean="0"/>
              <a:t> </a:t>
            </a:r>
            <a:r>
              <a:rPr lang="tr-TR" sz="2800" smtClean="0">
                <a:solidFill>
                  <a:srgbClr val="FF0000"/>
                </a:solidFill>
              </a:rPr>
              <a:t>CCX</a:t>
            </a:r>
            <a:r>
              <a:rPr lang="tr-TR" sz="2800" smtClean="0"/>
              <a:t> (</a:t>
            </a:r>
            <a:r>
              <a:rPr lang="en-US" sz="2800" smtClean="0"/>
              <a:t>COR</a:t>
            </a:r>
            <a:r>
              <a:rPr lang="tr-TR" sz="2800" smtClean="0"/>
              <a:t>)</a:t>
            </a:r>
            <a:endParaRPr lang="en-US" sz="2800" smtClean="0"/>
          </a:p>
          <a:p>
            <a:pPr eaLnBrk="1" hangingPunct="1">
              <a:buFontTx/>
              <a:buNone/>
            </a:pPr>
            <a:endParaRPr lang="en-US" sz="2800" smtClean="0"/>
          </a:p>
          <a:p>
            <a:pPr eaLnBrk="1" hangingPunct="1">
              <a:buFontTx/>
              <a:buNone/>
            </a:pPr>
            <a:r>
              <a:rPr lang="en-US" sz="2800" smtClean="0">
                <a:solidFill>
                  <a:srgbClr val="FF0000"/>
                </a:solidFill>
              </a:rPr>
              <a:t>AUTO </a:t>
            </a:r>
            <a:r>
              <a:rPr lang="tr-TR" sz="2800" smtClean="0"/>
              <a:t>kısaltması, tüm parametreleri kapsayan gözlem ve ölçümlerin tam otomatik sistemlerle yapılması ve gönderilmesi durumunda</a:t>
            </a:r>
          </a:p>
          <a:p>
            <a:pPr eaLnBrk="1" hangingPunct="1">
              <a:buFontTx/>
              <a:buNone/>
            </a:pPr>
            <a:r>
              <a:rPr lang="tr-TR" sz="2800" smtClean="0"/>
              <a:t> </a:t>
            </a:r>
            <a:endParaRPr lang="en-US" sz="2800" smtClean="0"/>
          </a:p>
          <a:p>
            <a:pPr eaLnBrk="1" hangingPunct="1">
              <a:buFontTx/>
              <a:buNone/>
            </a:pPr>
            <a:r>
              <a:rPr lang="en-US" sz="2800" smtClean="0">
                <a:solidFill>
                  <a:srgbClr val="FF0000"/>
                </a:solidFill>
              </a:rPr>
              <a:t>C</a:t>
            </a:r>
            <a:r>
              <a:rPr lang="tr-TR" sz="2800" smtClean="0">
                <a:solidFill>
                  <a:srgbClr val="FF0000"/>
                </a:solidFill>
              </a:rPr>
              <a:t>CX </a:t>
            </a:r>
            <a:r>
              <a:rPr lang="tr-TR" sz="2800" smtClean="0"/>
              <a:t>(COR)</a:t>
            </a:r>
            <a:r>
              <a:rPr lang="en-US" sz="2800" smtClean="0"/>
              <a:t> </a:t>
            </a:r>
            <a:r>
              <a:rPr lang="tr-TR" sz="2800" smtClean="0"/>
              <a:t>ve</a:t>
            </a:r>
            <a:r>
              <a:rPr lang="tr-TR" sz="2800" b="1" smtClean="0"/>
              <a:t> </a:t>
            </a:r>
            <a:r>
              <a:rPr lang="tr-TR" sz="2800" smtClean="0">
                <a:solidFill>
                  <a:srgbClr val="FF0000"/>
                </a:solidFill>
              </a:rPr>
              <a:t>NIL</a:t>
            </a:r>
            <a:r>
              <a:rPr lang="tr-TR" sz="2800" smtClean="0"/>
              <a:t> Meydan Meteoroloji İstasyon Müdürlüklerince kullanılmayacak olup, rasatların düzeltilmesi veya hiç çıkmaması durumunda Genel Müdürlük Merkezindeki  sistem veya KARDELEN sistemi tarafından tarafından otomatik olarak koda dahil edilecektir. </a:t>
            </a:r>
          </a:p>
          <a:p>
            <a:pPr eaLnBrk="1" hangingPunct="1">
              <a:buFontTx/>
              <a:buNone/>
            </a:pPr>
            <a:r>
              <a:rPr lang="tr-TR" sz="2800" smtClean="0"/>
              <a:t>METAR ve SPECI rasatlarında CCA süresi bir sonraki rasata kadardır.</a:t>
            </a:r>
          </a:p>
          <a:p>
            <a:pPr eaLnBrk="1" hangingPunct="1">
              <a:buFontTx/>
              <a:buNone/>
            </a:pPr>
            <a:endParaRPr lang="en-US" sz="2800" smtClean="0"/>
          </a:p>
        </p:txBody>
      </p:sp>
      <p:pic>
        <p:nvPicPr>
          <p:cNvPr id="3" name="Picture 9" descr="beyazz-amblemimiz"/>
          <p:cNvPicPr>
            <a:picLocks noChangeAspect="1" noChangeArrowheads="1"/>
          </p:cNvPicPr>
          <p:nvPr/>
        </p:nvPicPr>
        <p:blipFill>
          <a:blip r:embed="rId2" cstate="print">
            <a:clrChange>
              <a:clrFrom>
                <a:srgbClr val="FDFDFD"/>
              </a:clrFrom>
              <a:clrTo>
                <a:srgbClr val="FDFDFD">
                  <a:alpha val="0"/>
                </a:srgbClr>
              </a:clrTo>
            </a:clrChange>
          </a:blip>
          <a:srcRect l="2942" t="9930" b="6313"/>
          <a:stretch>
            <a:fillRect/>
          </a:stretch>
        </p:blipFill>
        <p:spPr bwMode="auto">
          <a:xfrm>
            <a:off x="7956376" y="37208"/>
            <a:ext cx="1162966" cy="8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SOUND" val="Revolving Cube"/>
  <p:tag name="POWER3D IMAGE0" val="PWRTRANS.TGA"/>
  <p:tag name="POWER3D OPTIONS" val="Medium "/>
  <p:tag name="POWER3D TRANSITION" val="DemoRevcube.p3d 2"/>
</p:tagLst>
</file>

<file path=ppt/tags/tag2.xml><?xml version="1.0" encoding="utf-8"?>
<p:tagLst xmlns:a="http://schemas.openxmlformats.org/drawingml/2006/main" xmlns:r="http://schemas.openxmlformats.org/officeDocument/2006/relationships" xmlns:p="http://schemas.openxmlformats.org/presentationml/2006/main">
  <p:tag name="POWER3D SOUND" val="On Edge"/>
  <p:tag name="POWER3D IMAGE0" val="PWRTRANS.TGA"/>
  <p:tag name="POWER3D OPTIONS" val="Medium "/>
  <p:tag name="POWER3D TRANSITION" val="DemoOnEdge.p3d 2"/>
</p:tagLst>
</file>

<file path=ppt/tags/tag3.xml><?xml version="1.0" encoding="utf-8"?>
<p:tagLst xmlns:a="http://schemas.openxmlformats.org/drawingml/2006/main" xmlns:r="http://schemas.openxmlformats.org/officeDocument/2006/relationships" xmlns:p="http://schemas.openxmlformats.org/presentationml/2006/main">
  <p:tag name="POWER3D TRANSITION" val="DemoTumbling.p3d 4"/>
  <p:tag name="POWER3D OPTIONS" val="Medium "/>
  <p:tag name="POWER3D IMAGE0" val="PINBUMP.TGA"/>
  <p:tag name="POWER3D IMAGE1" val="PWRTRANS.TGA"/>
  <p:tag name="POWER3D SOUND" val="Tumbling Away"/>
</p:tagLst>
</file>

<file path=ppt/tags/tag4.xml><?xml version="1.0" encoding="utf-8"?>
<p:tagLst xmlns:a="http://schemas.openxmlformats.org/drawingml/2006/main" xmlns:r="http://schemas.openxmlformats.org/officeDocument/2006/relationships" xmlns:p="http://schemas.openxmlformats.org/presentationml/2006/main">
  <p:tag name="POWER3D TRANSITION" val="DemoSwing.p3d 3"/>
  <p:tag name="POWER3D OPTIONS" val="Medium "/>
  <p:tag name="POWER3D IMAGE0" val="PWRTRANS.TGA"/>
  <p:tag name="POWER3D SOUND" val="Swing"/>
</p:tagLst>
</file>

<file path=ppt/tags/tag5.xml><?xml version="1.0" encoding="utf-8"?>
<p:tagLst xmlns:a="http://schemas.openxmlformats.org/drawingml/2006/main" xmlns:r="http://schemas.openxmlformats.org/officeDocument/2006/relationships" xmlns:p="http://schemas.openxmlformats.org/presentationml/2006/main">
  <p:tag name="POWER3D TRANSITION" val="DemoSlabtilt.p3d 0"/>
  <p:tag name="POWER3D OPTIONS" val="Medium "/>
  <p:tag name="POWER3D IMAGE0" val="PINBUMP.TGA"/>
  <p:tag name="POWER3D IMAGE1" val="PINBUMP.TGA"/>
  <p:tag name="POWER3D IMAGE2" val="PWRTRANS.TGA"/>
  <p:tag name="POWER3D SOUND" val="Slab Tilt"/>
</p:tagLst>
</file>

<file path=ppt/tags/tag6.xml><?xml version="1.0" encoding="utf-8"?>
<p:tagLst xmlns:a="http://schemas.openxmlformats.org/drawingml/2006/main" xmlns:r="http://schemas.openxmlformats.org/officeDocument/2006/relationships" xmlns:p="http://schemas.openxmlformats.org/presentationml/2006/main">
  <p:tag name="POWER3D TRANSITION" val="DemoSlabflip.p3d 3"/>
  <p:tag name="POWER3D OPTIONS" val="Medium "/>
  <p:tag name="POWER3D IMAGE0" val="PINBUMP.TGA"/>
  <p:tag name="POWER3D IMAGE1" val="PINBUMP.TGA"/>
  <p:tag name="POWER3D IMAGE2" val="PWRTRANS.TGA"/>
  <p:tag name="POWER3D SOUND" val="Slab Flip"/>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2903</TotalTime>
  <Words>4199</Words>
  <Application>Microsoft Office PowerPoint</Application>
  <PresentationFormat>Ekran Gösterisi (4:3)</PresentationFormat>
  <Paragraphs>924</Paragraphs>
  <Slides>72</Slides>
  <Notes>6</Notes>
  <HiddenSlides>0</HiddenSlides>
  <MMClips>0</MMClips>
  <ScaleCrop>false</ScaleCrop>
  <HeadingPairs>
    <vt:vector size="4" baseType="variant">
      <vt:variant>
        <vt:lpstr>Tema</vt:lpstr>
      </vt:variant>
      <vt:variant>
        <vt:i4>1</vt:i4>
      </vt:variant>
      <vt:variant>
        <vt:lpstr>Slayt Başlıkları</vt:lpstr>
      </vt:variant>
      <vt:variant>
        <vt:i4>72</vt:i4>
      </vt:variant>
    </vt:vector>
  </HeadingPairs>
  <TitlesOfParts>
    <vt:vector size="73" baseType="lpstr">
      <vt:lpstr>Ofis Teması</vt:lpstr>
      <vt:lpstr>Slayt 1</vt:lpstr>
      <vt:lpstr>M E T A R</vt:lpstr>
      <vt:lpstr>METAR – AVIATION ROUTINE WEATHER REPORT</vt:lpstr>
      <vt:lpstr>Slayt 4</vt:lpstr>
      <vt:lpstr>TANIMLAYICI BÖLÜM</vt:lpstr>
      <vt:lpstr>Rapor Tipi ve Tanımlama</vt:lpstr>
      <vt:lpstr>Yer (istasyon) Belirtici </vt:lpstr>
      <vt:lpstr>Zaman Grubu</vt:lpstr>
      <vt:lpstr>Slayt 9</vt:lpstr>
      <vt:lpstr>METEOROLOJİK BİLGİLER BÖLÜMÜ</vt:lpstr>
      <vt:lpstr>YER RÜZGÂRI </vt:lpstr>
      <vt:lpstr>YER RÜZGÂRI</vt:lpstr>
      <vt:lpstr>YER RÜZGÂRI</vt:lpstr>
      <vt:lpstr>VRB’nin Kullanımı </vt:lpstr>
      <vt:lpstr>VRB’nin Kullanımı</vt:lpstr>
      <vt:lpstr>Ekstrem Yönler </vt:lpstr>
      <vt:lpstr>GÖRÜŞ MESAFESİ </vt:lpstr>
      <vt:lpstr>Hakim Rüyet</vt:lpstr>
      <vt:lpstr>GÖRÜŞ MESAFESİ kurallar</vt:lpstr>
      <vt:lpstr>GÖRÜŞ MESAFESİ kurallar</vt:lpstr>
      <vt:lpstr>GÖRÜŞ MESAFESİ kurallar</vt:lpstr>
      <vt:lpstr>GÖRÜŞ MESAFESİ kurallar</vt:lpstr>
      <vt:lpstr>PİST GÖRÜŞ MESAFESİ </vt:lpstr>
      <vt:lpstr>PİST GÖRÜŞ MESAFESİ</vt:lpstr>
      <vt:lpstr>PİST GÖRÜŞ MESAFESİ</vt:lpstr>
      <vt:lpstr>PİST GÖRÜŞ MESAFESİ</vt:lpstr>
      <vt:lpstr>PİST GÖRÜŞ MESAFESİ</vt:lpstr>
      <vt:lpstr>PİST GÖRÜŞ MESAFESİ</vt:lpstr>
      <vt:lpstr>PİST GÖRÜŞ MESAFESİ</vt:lpstr>
      <vt:lpstr>Slayt 30</vt:lpstr>
      <vt:lpstr>Slayt 31</vt:lpstr>
      <vt:lpstr>Slayt 32</vt:lpstr>
      <vt:lpstr>METEOROLOJİK HADİSE </vt:lpstr>
      <vt:lpstr>Slayt 34</vt:lpstr>
      <vt:lpstr>Slayt 35</vt:lpstr>
      <vt:lpstr>YAĞIŞ (PRECIPITATION) </vt:lpstr>
      <vt:lpstr>GÖRÜŞ ENGELLEYİCİ HADİSELER  (OBSCURATION) </vt:lpstr>
      <vt:lpstr>DİĞERLERİ (OTHER) </vt:lpstr>
      <vt:lpstr>Slayt 39</vt:lpstr>
      <vt:lpstr>Slayt 40</vt:lpstr>
      <vt:lpstr>Slayt 41</vt:lpstr>
      <vt:lpstr>GÖKYÜZÜNÜN DURUMU  /  BULUT BİLGİLERİ </vt:lpstr>
      <vt:lpstr>BULUT BİLGİLERİ </vt:lpstr>
      <vt:lpstr>1 – 3 – 5  KURALI</vt:lpstr>
      <vt:lpstr>Slayt 45</vt:lpstr>
      <vt:lpstr>Slayt 46</vt:lpstr>
      <vt:lpstr>Slayt 47</vt:lpstr>
      <vt:lpstr>Slayt 48</vt:lpstr>
      <vt:lpstr>Slayt 49</vt:lpstr>
      <vt:lpstr>NSC (No Significant Cloud)</vt:lpstr>
      <vt:lpstr>NCD (No Cloud Detected)</vt:lpstr>
      <vt:lpstr>CAVOK Limitinin tespiti</vt:lpstr>
      <vt:lpstr>CAVOK   Teriminin   Kullanılması</vt:lpstr>
      <vt:lpstr>Slayt 54</vt:lpstr>
      <vt:lpstr>Slayt 55</vt:lpstr>
      <vt:lpstr>Slayt 56</vt:lpstr>
      <vt:lpstr>Tamamlayıcı Bilgiler Bölümü</vt:lpstr>
      <vt:lpstr>Slayt 58</vt:lpstr>
      <vt:lpstr>Slayt 59</vt:lpstr>
      <vt:lpstr>Slayt 60</vt:lpstr>
      <vt:lpstr>Slayt 61</vt:lpstr>
      <vt:lpstr>Slayt 62</vt:lpstr>
      <vt:lpstr>Slayt 63</vt:lpstr>
      <vt:lpstr>Slayt 64</vt:lpstr>
      <vt:lpstr>Slayt 65</vt:lpstr>
      <vt:lpstr>Slayt 66</vt:lpstr>
      <vt:lpstr>Slayt 67</vt:lpstr>
      <vt:lpstr>Ulusal Amaçlı Bilgiler (Remark)</vt:lpstr>
      <vt:lpstr>Diğer pist başındaki rüzgâr ölçümlerinin  verilmesi:</vt:lpstr>
      <vt:lpstr>Diğer pist başındaki rüzgâr ölçümlerinin  verilmesi</vt:lpstr>
      <vt:lpstr>Slayt 71</vt:lpstr>
      <vt:lpstr>Slayt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icamalan</cp:lastModifiedBy>
  <cp:revision>321</cp:revision>
  <dcterms:created xsi:type="dcterms:W3CDTF">2011-12-28T16:03:59Z</dcterms:created>
  <dcterms:modified xsi:type="dcterms:W3CDTF">2013-04-09T13:58:58Z</dcterms:modified>
</cp:coreProperties>
</file>